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1"/>
  </p:sldMasterIdLst>
  <p:notesMasterIdLst>
    <p:notesMasterId r:id="rId28"/>
  </p:notesMasterIdLst>
  <p:sldIdLst>
    <p:sldId id="256" r:id="rId2"/>
    <p:sldId id="257" r:id="rId3"/>
    <p:sldId id="292" r:id="rId4"/>
    <p:sldId id="261" r:id="rId5"/>
    <p:sldId id="262" r:id="rId6"/>
    <p:sldId id="266" r:id="rId7"/>
    <p:sldId id="284" r:id="rId8"/>
    <p:sldId id="279" r:id="rId9"/>
    <p:sldId id="267" r:id="rId10"/>
    <p:sldId id="268" r:id="rId11"/>
    <p:sldId id="269" r:id="rId12"/>
    <p:sldId id="270" r:id="rId13"/>
    <p:sldId id="274" r:id="rId14"/>
    <p:sldId id="275" r:id="rId15"/>
    <p:sldId id="277" r:id="rId16"/>
    <p:sldId id="273" r:id="rId17"/>
    <p:sldId id="286" r:id="rId18"/>
    <p:sldId id="289" r:id="rId19"/>
    <p:sldId id="278" r:id="rId20"/>
    <p:sldId id="285" r:id="rId21"/>
    <p:sldId id="280" r:id="rId22"/>
    <p:sldId id="290" r:id="rId23"/>
    <p:sldId id="281" r:id="rId24"/>
    <p:sldId id="291" r:id="rId25"/>
    <p:sldId id="28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8" d="100"/>
          <a:sy n="78" d="100"/>
        </p:scale>
        <p:origin x="-1912" y="-112"/>
      </p:cViewPr>
      <p:guideLst>
        <p:guide orient="horz" pos="2160"/>
        <p:guide pos="2880"/>
      </p:guideLst>
    </p:cSldViewPr>
  </p:slideViewPr>
  <p:notesTextViewPr>
    <p:cViewPr>
      <p:scale>
        <a:sx n="100" d="100"/>
        <a:sy n="100" d="100"/>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18289-0629-3E4D-BD57-F9998D71C415}" type="datetimeFigureOut">
              <a:rPr lang="en-US" smtClean="0"/>
              <a:pPr/>
              <a:t>10/26/16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2DAD3B-0782-794B-948A-3BABCD33C0F2}" type="slidenum">
              <a:rPr lang="en-US" smtClean="0"/>
              <a:pPr/>
              <a:t>‹#›</a:t>
            </a:fld>
            <a:endParaRPr lang="en-US"/>
          </a:p>
        </p:txBody>
      </p:sp>
    </p:spTree>
    <p:extLst>
      <p:ext uri="{BB962C8B-B14F-4D97-AF65-F5344CB8AC3E}">
        <p14:creationId xmlns:p14="http://schemas.microsoft.com/office/powerpoint/2010/main" val="28777339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DAD3B-0782-794B-948A-3BABCD33C0F2}" type="slidenum">
              <a:rPr lang="en-US" smtClean="0"/>
              <a:pPr/>
              <a:t>1</a:t>
            </a:fld>
            <a:endParaRPr lang="en-US"/>
          </a:p>
        </p:txBody>
      </p:sp>
    </p:spTree>
    <p:extLst>
      <p:ext uri="{BB962C8B-B14F-4D97-AF65-F5344CB8AC3E}">
        <p14:creationId xmlns:p14="http://schemas.microsoft.com/office/powerpoint/2010/main" val="1407092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DAD3B-0782-794B-948A-3BABCD33C0F2}" type="slidenum">
              <a:rPr lang="en-US" smtClean="0"/>
              <a:pPr/>
              <a:t>5</a:t>
            </a:fld>
            <a:endParaRPr lang="en-US"/>
          </a:p>
        </p:txBody>
      </p:sp>
    </p:spTree>
    <p:extLst>
      <p:ext uri="{BB962C8B-B14F-4D97-AF65-F5344CB8AC3E}">
        <p14:creationId xmlns:p14="http://schemas.microsoft.com/office/powerpoint/2010/main" val="135218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DAD3B-0782-794B-948A-3BABCD33C0F2}" type="slidenum">
              <a:rPr lang="en-US" smtClean="0"/>
              <a:pPr/>
              <a:t>6</a:t>
            </a:fld>
            <a:endParaRPr lang="en-US"/>
          </a:p>
        </p:txBody>
      </p:sp>
    </p:spTree>
    <p:extLst>
      <p:ext uri="{BB962C8B-B14F-4D97-AF65-F5344CB8AC3E}">
        <p14:creationId xmlns:p14="http://schemas.microsoft.com/office/powerpoint/2010/main" val="1352182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DAD3B-0782-794B-948A-3BABCD33C0F2}" type="slidenum">
              <a:rPr lang="en-US" smtClean="0"/>
              <a:pPr/>
              <a:t>9</a:t>
            </a:fld>
            <a:endParaRPr lang="en-US"/>
          </a:p>
        </p:txBody>
      </p:sp>
    </p:spTree>
    <p:extLst>
      <p:ext uri="{BB962C8B-B14F-4D97-AF65-F5344CB8AC3E}">
        <p14:creationId xmlns:p14="http://schemas.microsoft.com/office/powerpoint/2010/main" val="135218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DAD3B-0782-794B-948A-3BABCD33C0F2}" type="slidenum">
              <a:rPr lang="en-US" smtClean="0"/>
              <a:pPr/>
              <a:t>10</a:t>
            </a:fld>
            <a:endParaRPr lang="en-US"/>
          </a:p>
        </p:txBody>
      </p:sp>
    </p:spTree>
    <p:extLst>
      <p:ext uri="{BB962C8B-B14F-4D97-AF65-F5344CB8AC3E}">
        <p14:creationId xmlns:p14="http://schemas.microsoft.com/office/powerpoint/2010/main" val="135218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DAD3B-0782-794B-948A-3BABCD33C0F2}" type="slidenum">
              <a:rPr lang="en-US" smtClean="0"/>
              <a:pPr/>
              <a:t>12</a:t>
            </a:fld>
            <a:endParaRPr lang="en-US"/>
          </a:p>
        </p:txBody>
      </p:sp>
    </p:spTree>
    <p:extLst>
      <p:ext uri="{BB962C8B-B14F-4D97-AF65-F5344CB8AC3E}">
        <p14:creationId xmlns:p14="http://schemas.microsoft.com/office/powerpoint/2010/main" val="1352182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DAD3B-0782-794B-948A-3BABCD33C0F2}" type="slidenum">
              <a:rPr lang="en-US" smtClean="0"/>
              <a:pPr/>
              <a:t>13</a:t>
            </a:fld>
            <a:endParaRPr lang="en-US"/>
          </a:p>
        </p:txBody>
      </p:sp>
    </p:spTree>
    <p:extLst>
      <p:ext uri="{BB962C8B-B14F-4D97-AF65-F5344CB8AC3E}">
        <p14:creationId xmlns:p14="http://schemas.microsoft.com/office/powerpoint/2010/main" val="1352182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2DAD3B-0782-794B-948A-3BABCD33C0F2}" type="slidenum">
              <a:rPr lang="en-US" smtClean="0"/>
              <a:pPr/>
              <a:t>14</a:t>
            </a:fld>
            <a:endParaRPr lang="en-US"/>
          </a:p>
        </p:txBody>
      </p:sp>
    </p:spTree>
    <p:extLst>
      <p:ext uri="{BB962C8B-B14F-4D97-AF65-F5344CB8AC3E}">
        <p14:creationId xmlns:p14="http://schemas.microsoft.com/office/powerpoint/2010/main" val="135218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10/26/16</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eaLnBrk="1" latinLnBrk="0" hangingPunct="1"/>
            <a:fld id="{B41ABA4E-CD72-497B-97AA-7213B3980F60}" type="datetimeFigureOut">
              <a:rPr lang="en-US" smtClean="0"/>
              <a:pPr eaLnBrk="1" latinLnBrk="0" hangingPunct="1"/>
              <a:t>10/26/16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36035" y="1073893"/>
            <a:ext cx="8305800" cy="1981200"/>
          </a:xfrm>
          <a:effectLst>
            <a:innerShdw blurRad="63500" dist="50800">
              <a:prstClr val="black">
                <a:alpha val="50000"/>
              </a:prstClr>
            </a:innerShdw>
          </a:effectLst>
        </p:spPr>
        <p:txBody>
          <a:bodyPr>
            <a:normAutofit/>
          </a:bodyPr>
          <a:lstStyle/>
          <a:p>
            <a:r>
              <a:rPr lang="en-US" sz="5400" dirty="0" smtClean="0"/>
              <a:t>Land and Water Laws </a:t>
            </a:r>
            <a:br>
              <a:rPr lang="en-US" sz="5400" dirty="0" smtClean="0"/>
            </a:br>
            <a:r>
              <a:rPr lang="en-US" sz="5400" dirty="0" smtClean="0"/>
              <a:t>in Hawai`i</a:t>
            </a:r>
            <a:endParaRPr lang="en-US" sz="5400" dirty="0"/>
          </a:p>
        </p:txBody>
      </p:sp>
      <p:sp>
        <p:nvSpPr>
          <p:cNvPr id="6" name="TextBox 5"/>
          <p:cNvSpPr txBox="1"/>
          <p:nvPr/>
        </p:nvSpPr>
        <p:spPr>
          <a:xfrm>
            <a:off x="2014906" y="4011178"/>
            <a:ext cx="5354576" cy="954107"/>
          </a:xfrm>
          <a:prstGeom prst="rect">
            <a:avLst/>
          </a:prstGeom>
          <a:noFill/>
        </p:spPr>
        <p:txBody>
          <a:bodyPr wrap="none" rtlCol="0">
            <a:spAutoFit/>
          </a:bodyPr>
          <a:lstStyle/>
          <a:p>
            <a:pPr algn="ctr"/>
            <a:r>
              <a:rPr lang="en-US" sz="2800" dirty="0" smtClean="0"/>
              <a:t>Hawaii Thousand Friends</a:t>
            </a:r>
          </a:p>
          <a:p>
            <a:pPr algn="ctr"/>
            <a:r>
              <a:rPr lang="en-US" sz="2800" dirty="0" smtClean="0"/>
              <a:t>Donna Wong, Executive Director</a:t>
            </a:r>
            <a:endParaRPr lang="en-US" sz="2800" dirty="0"/>
          </a:p>
        </p:txBody>
      </p:sp>
    </p:spTree>
    <p:extLst>
      <p:ext uri="{BB962C8B-B14F-4D97-AF65-F5344CB8AC3E}">
        <p14:creationId xmlns:p14="http://schemas.microsoft.com/office/powerpoint/2010/main" val="3847590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153" y="1824847"/>
            <a:ext cx="6921500" cy="2585323"/>
          </a:xfrm>
          <a:prstGeom prst="rect">
            <a:avLst/>
          </a:prstGeom>
          <a:scene3d>
            <a:camera prst="orthographicFront"/>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wrap="square">
            <a:spAutoFit/>
          </a:bodyPr>
          <a:lstStyle/>
          <a:p>
            <a:endParaRPr lang="en-US" dirty="0" smtClean="0"/>
          </a:p>
          <a:p>
            <a:r>
              <a:rPr lang="en-US" dirty="0" smtClean="0">
                <a:latin typeface="Wingdings"/>
                <a:ea typeface="Wingdings"/>
                <a:cs typeface="Wingdings"/>
                <a:sym typeface="Wingdings"/>
              </a:rPr>
              <a:t></a:t>
            </a:r>
            <a:r>
              <a:rPr lang="en-US" dirty="0" smtClean="0"/>
              <a:t>Ensure State concerns are addressed in land use decisions</a:t>
            </a:r>
          </a:p>
          <a:p>
            <a:endParaRPr lang="en-US" dirty="0" smtClean="0"/>
          </a:p>
          <a:p>
            <a:r>
              <a:rPr lang="en-US" dirty="0" smtClean="0">
                <a:latin typeface="Wingdings"/>
                <a:ea typeface="Wingdings"/>
                <a:cs typeface="Wingdings"/>
                <a:sym typeface="Wingdings"/>
              </a:rPr>
              <a:t></a:t>
            </a:r>
            <a:r>
              <a:rPr lang="en-US" dirty="0" smtClean="0"/>
              <a:t>Set boundaries in response to petitions from private landowners, developers, State and County agencies</a:t>
            </a:r>
          </a:p>
          <a:p>
            <a:endParaRPr lang="en-US" dirty="0" smtClean="0"/>
          </a:p>
          <a:p>
            <a:r>
              <a:rPr lang="en-US" dirty="0" smtClean="0">
                <a:latin typeface="Wingdings"/>
                <a:ea typeface="Wingdings"/>
                <a:cs typeface="Wingdings"/>
                <a:sym typeface="Wingdings"/>
              </a:rPr>
              <a:t></a:t>
            </a:r>
            <a:r>
              <a:rPr lang="en-US" dirty="0" smtClean="0"/>
              <a:t>Act </a:t>
            </a:r>
            <a:r>
              <a:rPr lang="en-US" dirty="0"/>
              <a:t>on requests for special use permits </a:t>
            </a:r>
            <a:r>
              <a:rPr lang="en-US" dirty="0" smtClean="0"/>
              <a:t>in </a:t>
            </a:r>
            <a:r>
              <a:rPr lang="en-US" dirty="0"/>
              <a:t>the Agricultural and Rural Districts </a:t>
            </a:r>
            <a:endParaRPr lang="en-US" dirty="0" smtClean="0"/>
          </a:p>
          <a:p>
            <a:endParaRPr lang="en-US" dirty="0"/>
          </a:p>
        </p:txBody>
      </p:sp>
      <p:sp>
        <p:nvSpPr>
          <p:cNvPr id="3" name="TextBox 2"/>
          <p:cNvSpPr txBox="1"/>
          <p:nvPr/>
        </p:nvSpPr>
        <p:spPr>
          <a:xfrm>
            <a:off x="1134559" y="755256"/>
            <a:ext cx="2864887" cy="369332"/>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LAND USE COMMISSION</a:t>
            </a:r>
            <a:endParaRPr lang="en-US" dirty="0"/>
          </a:p>
        </p:txBody>
      </p:sp>
      <p:sp>
        <p:nvSpPr>
          <p:cNvPr id="4" name="TextBox 3"/>
          <p:cNvSpPr txBox="1"/>
          <p:nvPr/>
        </p:nvSpPr>
        <p:spPr>
          <a:xfrm>
            <a:off x="1204653" y="1137163"/>
            <a:ext cx="633507" cy="369332"/>
          </a:xfrm>
          <a:prstGeom prst="rect">
            <a:avLst/>
          </a:prstGeom>
          <a:noFill/>
        </p:spPr>
        <p:txBody>
          <a:bodyPr wrap="none" rtlCol="0">
            <a:spAutoFit/>
          </a:bodyPr>
          <a:lstStyle/>
          <a:p>
            <a:r>
              <a:rPr lang="en-US" dirty="0" smtClean="0"/>
              <a:t>Role</a:t>
            </a:r>
            <a:endParaRPr lang="en-US" dirty="0"/>
          </a:p>
        </p:txBody>
      </p:sp>
    </p:spTree>
    <p:extLst>
      <p:ext uri="{BB962C8B-B14F-4D97-AF65-F5344CB8AC3E}">
        <p14:creationId xmlns:p14="http://schemas.microsoft.com/office/powerpoint/2010/main" val="189282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278" y="1760495"/>
            <a:ext cx="6921500" cy="3693319"/>
          </a:xfrm>
          <a:prstGeom prst="rect">
            <a:avLst/>
          </a:prstGeom>
          <a:scene3d>
            <a:camera prst="orthographicFront"/>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latin typeface="Zapf Dingbats"/>
                <a:ea typeface="Zapf Dingbats"/>
                <a:cs typeface="Zapf Dingbats"/>
              </a:rPr>
              <a:t>✔</a:t>
            </a:r>
            <a:r>
              <a:rPr lang="en-US" dirty="0" smtClean="0"/>
              <a:t>State, County or private owner may petition for a boundary review</a:t>
            </a:r>
          </a:p>
          <a:p>
            <a:endParaRPr lang="en-US" dirty="0" smtClean="0"/>
          </a:p>
          <a:p>
            <a:r>
              <a:rPr lang="en-US" dirty="0">
                <a:latin typeface="Zapf Dingbats"/>
                <a:ea typeface="Zapf Dingbats"/>
                <a:cs typeface="Zapf Dingbats"/>
              </a:rPr>
              <a:t>✔</a:t>
            </a:r>
            <a:r>
              <a:rPr lang="en-US" dirty="0" smtClean="0"/>
              <a:t>Commission holds hearing in 60-180 day window</a:t>
            </a:r>
          </a:p>
          <a:p>
            <a:endParaRPr lang="en-US" dirty="0" smtClean="0"/>
          </a:p>
          <a:p>
            <a:r>
              <a:rPr lang="en-US" dirty="0">
                <a:latin typeface="Zapf Dingbats"/>
                <a:ea typeface="Zapf Dingbats"/>
                <a:cs typeface="Zapf Dingbats"/>
              </a:rPr>
              <a:t>✔</a:t>
            </a:r>
            <a:r>
              <a:rPr lang="en-US" dirty="0" smtClean="0"/>
              <a:t>Commission approves, approves conditionally, or denies</a:t>
            </a:r>
          </a:p>
          <a:p>
            <a:endParaRPr lang="en-US" dirty="0"/>
          </a:p>
          <a:p>
            <a:r>
              <a:rPr lang="en-US" dirty="0">
                <a:latin typeface="Zapf Dingbats"/>
                <a:ea typeface="Zapf Dingbats"/>
                <a:cs typeface="Zapf Dingbats"/>
              </a:rPr>
              <a:t>✔</a:t>
            </a:r>
            <a:r>
              <a:rPr lang="en-US" dirty="0" smtClean="0"/>
              <a:t>Conditions “run with the land,” binding the present and future until changed</a:t>
            </a:r>
          </a:p>
          <a:p>
            <a:endParaRPr lang="en-US" dirty="0"/>
          </a:p>
          <a:p>
            <a:r>
              <a:rPr lang="en-US" dirty="0">
                <a:latin typeface="Zapf Dingbats"/>
                <a:ea typeface="Zapf Dingbats"/>
                <a:cs typeface="Zapf Dingbats"/>
              </a:rPr>
              <a:t>✔</a:t>
            </a:r>
            <a:r>
              <a:rPr lang="en-US" dirty="0" smtClean="0"/>
              <a:t>Decisions on Conservation land require an EIS</a:t>
            </a:r>
          </a:p>
          <a:p>
            <a:endParaRPr lang="en-US" dirty="0" smtClean="0"/>
          </a:p>
          <a:p>
            <a:r>
              <a:rPr lang="en-US" dirty="0">
                <a:latin typeface="Zapf Dingbats"/>
                <a:ea typeface="Zapf Dingbats"/>
                <a:cs typeface="Zapf Dingbats"/>
              </a:rPr>
              <a:t>✔</a:t>
            </a:r>
            <a:r>
              <a:rPr lang="en-US" dirty="0" smtClean="0"/>
              <a:t>Decisions require six of nine commissioners</a:t>
            </a:r>
          </a:p>
        </p:txBody>
      </p:sp>
      <p:sp>
        <p:nvSpPr>
          <p:cNvPr id="3" name="TextBox 2"/>
          <p:cNvSpPr txBox="1"/>
          <p:nvPr/>
        </p:nvSpPr>
        <p:spPr>
          <a:xfrm>
            <a:off x="1172278" y="767831"/>
            <a:ext cx="2864887" cy="369332"/>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LAND USE COMMISSION</a:t>
            </a:r>
            <a:endParaRPr lang="en-US" dirty="0"/>
          </a:p>
        </p:txBody>
      </p:sp>
      <p:sp>
        <p:nvSpPr>
          <p:cNvPr id="4" name="TextBox 3"/>
          <p:cNvSpPr txBox="1"/>
          <p:nvPr/>
        </p:nvSpPr>
        <p:spPr>
          <a:xfrm>
            <a:off x="1204653" y="1137163"/>
            <a:ext cx="4461040" cy="369332"/>
          </a:xfrm>
          <a:prstGeom prst="rect">
            <a:avLst/>
          </a:prstGeom>
          <a:noFill/>
        </p:spPr>
        <p:txBody>
          <a:bodyPr wrap="none" rtlCol="0">
            <a:spAutoFit/>
          </a:bodyPr>
          <a:lstStyle/>
          <a:p>
            <a:r>
              <a:rPr lang="en-US" dirty="0" smtClean="0"/>
              <a:t>District Boundary Amendment Procedures</a:t>
            </a:r>
            <a:endParaRPr lang="en-US" dirty="0"/>
          </a:p>
        </p:txBody>
      </p:sp>
    </p:spTree>
    <p:extLst>
      <p:ext uri="{BB962C8B-B14F-4D97-AF65-F5344CB8AC3E}">
        <p14:creationId xmlns:p14="http://schemas.microsoft.com/office/powerpoint/2010/main" val="3827398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250" y="2274838"/>
            <a:ext cx="6921500" cy="2308324"/>
          </a:xfrm>
          <a:prstGeom prst="rect">
            <a:avLst/>
          </a:prstGeom>
          <a:scene3d>
            <a:camera prst="orthographicFront"/>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latin typeface="Zapf Dingbats"/>
                <a:ea typeface="Zapf Dingbats"/>
                <a:cs typeface="Zapf Dingbats"/>
              </a:rPr>
              <a:t>✔</a:t>
            </a:r>
            <a:r>
              <a:rPr lang="en-US" dirty="0" smtClean="0"/>
              <a:t>Gives “due process” to those most directly affected.</a:t>
            </a:r>
          </a:p>
          <a:p>
            <a:endParaRPr lang="en-US" dirty="0" smtClean="0"/>
          </a:p>
          <a:p>
            <a:r>
              <a:rPr lang="en-US" dirty="0">
                <a:latin typeface="Zapf Dingbats"/>
                <a:ea typeface="Zapf Dingbats"/>
                <a:cs typeface="Zapf Dingbats"/>
              </a:rPr>
              <a:t>✔</a:t>
            </a:r>
            <a:r>
              <a:rPr lang="en-US" dirty="0" smtClean="0"/>
              <a:t>“Parties” may represent themselves or be represented by attorneys or other </a:t>
            </a:r>
          </a:p>
          <a:p>
            <a:endParaRPr lang="en-US" dirty="0" smtClean="0"/>
          </a:p>
          <a:p>
            <a:r>
              <a:rPr lang="en-US" dirty="0">
                <a:latin typeface="Zapf Dingbats"/>
                <a:ea typeface="Zapf Dingbats"/>
                <a:cs typeface="Zapf Dingbats"/>
              </a:rPr>
              <a:t>✔</a:t>
            </a:r>
            <a:r>
              <a:rPr lang="en-US" dirty="0" smtClean="0"/>
              <a:t>An “intervener” may present witnesses, cross-examine opposing witnesses, and appeal decisions. An intervener may appeal commission decisions to the Hawai`i Supreme Court.</a:t>
            </a:r>
          </a:p>
        </p:txBody>
      </p:sp>
      <p:sp>
        <p:nvSpPr>
          <p:cNvPr id="3" name="TextBox 2"/>
          <p:cNvSpPr txBox="1"/>
          <p:nvPr/>
        </p:nvSpPr>
        <p:spPr>
          <a:xfrm>
            <a:off x="1071694" y="767831"/>
            <a:ext cx="2864887" cy="369332"/>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LAND USE COMMISSION</a:t>
            </a:r>
            <a:endParaRPr lang="en-US" dirty="0"/>
          </a:p>
        </p:txBody>
      </p:sp>
      <p:sp>
        <p:nvSpPr>
          <p:cNvPr id="4" name="TextBox 3"/>
          <p:cNvSpPr txBox="1"/>
          <p:nvPr/>
        </p:nvSpPr>
        <p:spPr>
          <a:xfrm>
            <a:off x="1078923" y="1137163"/>
            <a:ext cx="2637461" cy="369332"/>
          </a:xfrm>
          <a:prstGeom prst="rect">
            <a:avLst/>
          </a:prstGeom>
          <a:noFill/>
        </p:spPr>
        <p:txBody>
          <a:bodyPr wrap="none" rtlCol="0">
            <a:spAutoFit/>
          </a:bodyPr>
          <a:lstStyle/>
          <a:p>
            <a:r>
              <a:rPr lang="en-US" dirty="0" smtClean="0"/>
              <a:t>A Quasi-Judicial Process</a:t>
            </a:r>
            <a:endParaRPr lang="en-US" dirty="0"/>
          </a:p>
        </p:txBody>
      </p:sp>
    </p:spTree>
    <p:extLst>
      <p:ext uri="{BB962C8B-B14F-4D97-AF65-F5344CB8AC3E}">
        <p14:creationId xmlns:p14="http://schemas.microsoft.com/office/powerpoint/2010/main" val="601014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3911" y="1720840"/>
            <a:ext cx="6921500" cy="3416320"/>
          </a:xfrm>
          <a:prstGeom prst="rect">
            <a:avLst/>
          </a:prstGeom>
          <a:scene3d>
            <a:camera prst="orthographicFront"/>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wrap="square">
            <a:spAutoFit/>
          </a:bodyPr>
          <a:lstStyle/>
          <a:p>
            <a:pPr lvl="0"/>
            <a:r>
              <a:rPr lang="en-US" dirty="0" smtClean="0">
                <a:latin typeface="Zapf Dingbats"/>
                <a:ea typeface="Zapf Dingbats"/>
                <a:cs typeface="Zapf Dingbats"/>
                <a:sym typeface="Zapf Dingbats"/>
              </a:rPr>
              <a:t>✓</a:t>
            </a:r>
            <a:r>
              <a:rPr lang="en-US" dirty="0" smtClean="0"/>
              <a:t>Must conform to Hawaii State Plan (HRS Chapter 226)</a:t>
            </a:r>
          </a:p>
          <a:p>
            <a:r>
              <a:rPr lang="en-US" dirty="0" smtClean="0"/>
              <a:t> </a:t>
            </a:r>
            <a:r>
              <a:rPr lang="en-US" dirty="0" smtClean="0">
                <a:latin typeface="Zapf Dingbats"/>
                <a:ea typeface="Zapf Dingbats"/>
                <a:cs typeface="Zapf Dingbats"/>
                <a:sym typeface="Zapf Dingbats"/>
              </a:rPr>
              <a:t>✓</a:t>
            </a:r>
            <a:r>
              <a:rPr lang="en-US" dirty="0" smtClean="0"/>
              <a:t>Must weigh County General Plans and, if  applicable, the State Coastal Zone Management Law (HRS Chapter 205A)</a:t>
            </a:r>
          </a:p>
          <a:p>
            <a:r>
              <a:rPr lang="en-US" dirty="0" smtClean="0"/>
              <a:t> </a:t>
            </a:r>
            <a:r>
              <a:rPr lang="en-US" dirty="0" smtClean="0">
                <a:latin typeface="Zapf Dingbats"/>
                <a:ea typeface="Zapf Dingbats"/>
                <a:cs typeface="Zapf Dingbats"/>
                <a:sym typeface="Zapf Dingbats"/>
              </a:rPr>
              <a:t>✓</a:t>
            </a:r>
            <a:r>
              <a:rPr lang="en-US" dirty="0" smtClean="0"/>
              <a:t>Must be cognizant of impacts on :</a:t>
            </a:r>
          </a:p>
          <a:p>
            <a:pPr lvl="0"/>
            <a:r>
              <a:rPr lang="en-US" dirty="0" smtClean="0">
                <a:latin typeface="Wingdings"/>
                <a:ea typeface="Wingdings"/>
                <a:cs typeface="Wingdings"/>
                <a:sym typeface="Wingdings"/>
              </a:rPr>
              <a:t>  </a:t>
            </a:r>
            <a:r>
              <a:rPr lang="en-US" dirty="0" smtClean="0"/>
              <a:t>natural systems or habitats;</a:t>
            </a:r>
          </a:p>
          <a:p>
            <a:pPr lvl="0"/>
            <a:r>
              <a:rPr lang="en-US" dirty="0" smtClean="0">
                <a:latin typeface="Wingdings"/>
                <a:ea typeface="Wingdings"/>
                <a:cs typeface="Wingdings"/>
                <a:sym typeface="Wingdings"/>
              </a:rPr>
              <a:t>  </a:t>
            </a:r>
            <a:r>
              <a:rPr lang="en-US" dirty="0" smtClean="0"/>
              <a:t>cultural, historical or natural resources;</a:t>
            </a:r>
          </a:p>
          <a:p>
            <a:pPr lvl="0"/>
            <a:r>
              <a:rPr lang="en-US" dirty="0" smtClean="0">
                <a:latin typeface="Wingdings"/>
                <a:ea typeface="Wingdings"/>
                <a:cs typeface="Wingdings"/>
                <a:sym typeface="Wingdings"/>
              </a:rPr>
              <a:t>  </a:t>
            </a:r>
            <a:r>
              <a:rPr lang="en-US" dirty="0" smtClean="0"/>
              <a:t>other natural resources relevant to Hawaii’s economy and resources particularly agricultural;</a:t>
            </a:r>
          </a:p>
          <a:p>
            <a:pPr lvl="0"/>
            <a:r>
              <a:rPr lang="en-US" dirty="0" smtClean="0">
                <a:latin typeface="Wingdings"/>
                <a:ea typeface="Wingdings"/>
                <a:cs typeface="Wingdings"/>
                <a:sym typeface="Wingdings"/>
              </a:rPr>
              <a:t>  </a:t>
            </a:r>
            <a:r>
              <a:rPr lang="en-US" dirty="0" smtClean="0"/>
              <a:t>commitment of state funds and resources;</a:t>
            </a:r>
          </a:p>
          <a:p>
            <a:pPr lvl="0"/>
            <a:r>
              <a:rPr lang="en-US" dirty="0" smtClean="0">
                <a:latin typeface="Wingdings"/>
                <a:ea typeface="Wingdings"/>
                <a:cs typeface="Wingdings"/>
                <a:sym typeface="Wingdings"/>
              </a:rPr>
              <a:t>  </a:t>
            </a:r>
            <a:r>
              <a:rPr lang="en-US" dirty="0" smtClean="0"/>
              <a:t>economic development; and</a:t>
            </a:r>
          </a:p>
          <a:p>
            <a:pPr lvl="0"/>
            <a:r>
              <a:rPr lang="en-US" dirty="0" smtClean="0">
                <a:latin typeface="Wingdings"/>
                <a:ea typeface="Wingdings"/>
                <a:cs typeface="Wingdings"/>
                <a:sym typeface="Wingdings"/>
              </a:rPr>
              <a:t>  </a:t>
            </a:r>
            <a:r>
              <a:rPr lang="en-US" dirty="0" smtClean="0"/>
              <a:t>provision for housing opportunities for all income groups, particularly the low, low-moderate, and gap groups.</a:t>
            </a:r>
          </a:p>
        </p:txBody>
      </p:sp>
      <p:sp>
        <p:nvSpPr>
          <p:cNvPr id="3" name="TextBox 2"/>
          <p:cNvSpPr txBox="1"/>
          <p:nvPr/>
        </p:nvSpPr>
        <p:spPr>
          <a:xfrm>
            <a:off x="1079918" y="767831"/>
            <a:ext cx="2864887" cy="369332"/>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LAND USE COMMISSION</a:t>
            </a:r>
            <a:endParaRPr lang="en-US" dirty="0"/>
          </a:p>
        </p:txBody>
      </p:sp>
      <p:sp>
        <p:nvSpPr>
          <p:cNvPr id="4" name="TextBox 3"/>
          <p:cNvSpPr txBox="1"/>
          <p:nvPr/>
        </p:nvSpPr>
        <p:spPr>
          <a:xfrm>
            <a:off x="1089203" y="1137163"/>
            <a:ext cx="2723823" cy="369332"/>
          </a:xfrm>
          <a:prstGeom prst="rect">
            <a:avLst/>
          </a:prstGeom>
          <a:noFill/>
        </p:spPr>
        <p:txBody>
          <a:bodyPr wrap="none" rtlCol="0">
            <a:spAutoFit/>
          </a:bodyPr>
          <a:lstStyle/>
          <a:p>
            <a:r>
              <a:rPr lang="en-US" dirty="0" smtClean="0"/>
              <a:t>Decision-Making Criteria</a:t>
            </a:r>
            <a:endParaRPr lang="en-US" dirty="0"/>
          </a:p>
        </p:txBody>
      </p:sp>
    </p:spTree>
    <p:extLst>
      <p:ext uri="{BB962C8B-B14F-4D97-AF65-F5344CB8AC3E}">
        <p14:creationId xmlns:p14="http://schemas.microsoft.com/office/powerpoint/2010/main" val="4116246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250" y="1922738"/>
            <a:ext cx="6921500" cy="2308324"/>
          </a:xfrm>
          <a:prstGeom prst="rect">
            <a:avLst/>
          </a:prstGeom>
          <a:scene3d>
            <a:camera prst="orthographicFront"/>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latin typeface="Wingdings"/>
                <a:ea typeface="Wingdings"/>
                <a:cs typeface="Wingdings"/>
                <a:sym typeface="Wingdings"/>
              </a:rPr>
              <a:t></a:t>
            </a:r>
            <a:r>
              <a:rPr lang="en-US" dirty="0" smtClean="0"/>
              <a:t>FIFTEEN ACRE RULE: Petitioner may apply directly to County unless land is in Conservation District (1985 amendment)</a:t>
            </a:r>
          </a:p>
          <a:p>
            <a:endParaRPr lang="en-US" dirty="0"/>
          </a:p>
          <a:p>
            <a:r>
              <a:rPr lang="en-US" dirty="0" smtClean="0">
                <a:latin typeface="Wingdings"/>
                <a:ea typeface="Wingdings"/>
                <a:cs typeface="Wingdings"/>
                <a:sym typeface="Wingdings"/>
              </a:rPr>
              <a:t></a:t>
            </a:r>
            <a:r>
              <a:rPr lang="en-US" dirty="0" smtClean="0"/>
              <a:t>AFFORDABLE HOUSING FAST-TRACK are decided in 45 days</a:t>
            </a:r>
          </a:p>
          <a:p>
            <a:endParaRPr lang="en-US" dirty="0" smtClean="0"/>
          </a:p>
          <a:p>
            <a:r>
              <a:rPr lang="en-US" dirty="0" smtClean="0">
                <a:latin typeface="Wingdings"/>
                <a:ea typeface="Wingdings"/>
                <a:cs typeface="Wingdings"/>
                <a:sym typeface="Wingdings"/>
              </a:rPr>
              <a:t></a:t>
            </a:r>
            <a:r>
              <a:rPr lang="en-US" dirty="0" smtClean="0"/>
              <a:t>SPECIAL USE PERMITS: “unusual and reasonable” uses of more than 15 acres can be heard by counties, forcing an LUC decision in 45 days after County proceeding </a:t>
            </a:r>
          </a:p>
        </p:txBody>
      </p:sp>
      <p:sp>
        <p:nvSpPr>
          <p:cNvPr id="3" name="TextBox 2"/>
          <p:cNvSpPr txBox="1"/>
          <p:nvPr/>
        </p:nvSpPr>
        <p:spPr>
          <a:xfrm>
            <a:off x="1091463" y="767831"/>
            <a:ext cx="2864887" cy="369332"/>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LAND USE COMMISSION</a:t>
            </a:r>
            <a:endParaRPr lang="en-US" dirty="0"/>
          </a:p>
        </p:txBody>
      </p:sp>
      <p:sp>
        <p:nvSpPr>
          <p:cNvPr id="4" name="TextBox 3"/>
          <p:cNvSpPr txBox="1"/>
          <p:nvPr/>
        </p:nvSpPr>
        <p:spPr>
          <a:xfrm>
            <a:off x="1111250" y="1137163"/>
            <a:ext cx="2672526" cy="369332"/>
          </a:xfrm>
          <a:prstGeom prst="rect">
            <a:avLst/>
          </a:prstGeom>
          <a:noFill/>
        </p:spPr>
        <p:txBody>
          <a:bodyPr wrap="none" rtlCol="0">
            <a:spAutoFit/>
          </a:bodyPr>
          <a:lstStyle/>
          <a:p>
            <a:r>
              <a:rPr lang="en-US" dirty="0" smtClean="0"/>
              <a:t>Exceptions from the Law</a:t>
            </a:r>
            <a:endParaRPr lang="en-US" dirty="0"/>
          </a:p>
        </p:txBody>
      </p:sp>
    </p:spTree>
    <p:extLst>
      <p:ext uri="{BB962C8B-B14F-4D97-AF65-F5344CB8AC3E}">
        <p14:creationId xmlns:p14="http://schemas.microsoft.com/office/powerpoint/2010/main" val="902229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3372" y="2463463"/>
            <a:ext cx="4572000" cy="2031325"/>
          </a:xfrm>
          <a:prstGeom prst="rect">
            <a:avLst/>
          </a:prstGeom>
        </p:spPr>
        <p:txBody>
          <a:bodyPr>
            <a:spAutoFit/>
          </a:bodyPr>
          <a:lstStyle/>
          <a:p>
            <a:r>
              <a:rPr lang="en-US" dirty="0" smtClean="0"/>
              <a:t>The </a:t>
            </a:r>
            <a:r>
              <a:rPr lang="en-US" dirty="0"/>
              <a:t>lead planning officer or agency of each county is charged with enforcing the land use classification of districts and the condition of agricultural lands (205-4.5), and is  also charged with reporting all violations of boundary designations to the LUC</a:t>
            </a:r>
          </a:p>
        </p:txBody>
      </p:sp>
      <p:sp>
        <p:nvSpPr>
          <p:cNvPr id="7" name="TextBox 6"/>
          <p:cNvSpPr txBox="1"/>
          <p:nvPr/>
        </p:nvSpPr>
        <p:spPr>
          <a:xfrm>
            <a:off x="1896135" y="1308556"/>
            <a:ext cx="2864887" cy="369332"/>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LAND USE COMMISSION</a:t>
            </a:r>
            <a:endParaRPr lang="en-US" dirty="0"/>
          </a:p>
        </p:txBody>
      </p:sp>
      <p:sp>
        <p:nvSpPr>
          <p:cNvPr id="8" name="TextBox 7"/>
          <p:cNvSpPr txBox="1"/>
          <p:nvPr/>
        </p:nvSpPr>
        <p:spPr>
          <a:xfrm>
            <a:off x="1833373" y="1936589"/>
            <a:ext cx="3120010" cy="646331"/>
          </a:xfrm>
          <a:prstGeom prst="rect">
            <a:avLst/>
          </a:prstGeom>
          <a:noFill/>
        </p:spPr>
        <p:txBody>
          <a:bodyPr wrap="square" rtlCol="0">
            <a:spAutoFit/>
          </a:bodyPr>
          <a:lstStyle/>
          <a:p>
            <a:r>
              <a:rPr lang="en-US" dirty="0"/>
              <a:t>Enforcement of </a:t>
            </a:r>
            <a:r>
              <a:rPr lang="en-US" dirty="0" smtClean="0"/>
              <a:t>designations</a:t>
            </a:r>
            <a:endParaRPr lang="en-US" dirty="0"/>
          </a:p>
          <a:p>
            <a:endParaRPr lang="en-US" dirty="0"/>
          </a:p>
        </p:txBody>
      </p:sp>
    </p:spTree>
    <p:extLst>
      <p:ext uri="{BB962C8B-B14F-4D97-AF65-F5344CB8AC3E}">
        <p14:creationId xmlns:p14="http://schemas.microsoft.com/office/powerpoint/2010/main" val="1989919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250" y="2828836"/>
            <a:ext cx="69215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By law, the LUC is supposed to review the classification of all lands every five years. </a:t>
            </a:r>
            <a:endParaRPr lang="en-US" dirty="0"/>
          </a:p>
          <a:p>
            <a:endParaRPr lang="en-US" dirty="0" smtClean="0"/>
          </a:p>
          <a:p>
            <a:r>
              <a:rPr lang="en-US" dirty="0" smtClean="0"/>
              <a:t>However, the last five-year review was in 1992 . </a:t>
            </a:r>
          </a:p>
        </p:txBody>
      </p:sp>
      <p:sp>
        <p:nvSpPr>
          <p:cNvPr id="3" name="TextBox 2"/>
          <p:cNvSpPr txBox="1"/>
          <p:nvPr/>
        </p:nvSpPr>
        <p:spPr>
          <a:xfrm>
            <a:off x="1091463" y="767831"/>
            <a:ext cx="2864887" cy="369332"/>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LAND USE COMMISSION</a:t>
            </a:r>
            <a:endParaRPr lang="en-US" dirty="0"/>
          </a:p>
        </p:txBody>
      </p:sp>
      <p:sp>
        <p:nvSpPr>
          <p:cNvPr id="4" name="TextBox 3"/>
          <p:cNvSpPr txBox="1"/>
          <p:nvPr/>
        </p:nvSpPr>
        <p:spPr>
          <a:xfrm>
            <a:off x="1100748" y="1137163"/>
            <a:ext cx="2903359" cy="369332"/>
          </a:xfrm>
          <a:prstGeom prst="rect">
            <a:avLst/>
          </a:prstGeom>
          <a:noFill/>
        </p:spPr>
        <p:txBody>
          <a:bodyPr wrap="none" rtlCol="0">
            <a:spAutoFit/>
          </a:bodyPr>
          <a:lstStyle/>
          <a:p>
            <a:r>
              <a:rPr lang="en-US" dirty="0" smtClean="0"/>
              <a:t>Five-year Boundary Review</a:t>
            </a:r>
          </a:p>
        </p:txBody>
      </p:sp>
    </p:spTree>
    <p:extLst>
      <p:ext uri="{BB962C8B-B14F-4D97-AF65-F5344CB8AC3E}">
        <p14:creationId xmlns:p14="http://schemas.microsoft.com/office/powerpoint/2010/main" val="57613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6481" y="887322"/>
            <a:ext cx="4340401" cy="461665"/>
          </a:xfrm>
          <a:prstGeom prst="rect">
            <a:avLst/>
          </a:prstGeom>
          <a:noFill/>
        </p:spPr>
        <p:txBody>
          <a:bodyPr wrap="none" rtlCol="0">
            <a:spAutoFit/>
          </a:bodyPr>
          <a:lstStyle/>
          <a:p>
            <a:r>
              <a:rPr lang="en-US" sz="2400" dirty="0" smtClean="0"/>
              <a:t>“Important Agricultural Lands”</a:t>
            </a:r>
            <a:endParaRPr lang="en-US" sz="2400" dirty="0"/>
          </a:p>
        </p:txBody>
      </p:sp>
      <p:sp>
        <p:nvSpPr>
          <p:cNvPr id="3" name="Rectangle 2"/>
          <p:cNvSpPr/>
          <p:nvPr/>
        </p:nvSpPr>
        <p:spPr>
          <a:xfrm>
            <a:off x="2273427" y="1570115"/>
            <a:ext cx="4572000" cy="4247317"/>
          </a:xfrm>
          <a:prstGeom prst="rect">
            <a:avLst/>
          </a:prstGeom>
        </p:spPr>
        <p:txBody>
          <a:bodyPr>
            <a:spAutoFit/>
          </a:bodyPr>
          <a:lstStyle/>
          <a:p>
            <a:r>
              <a:rPr lang="en-US" dirty="0"/>
              <a:t>The so-called Important Agricultural Lands act of 2005 (Act 183</a:t>
            </a:r>
            <a:r>
              <a:rPr lang="en-US" dirty="0" smtClean="0"/>
              <a:t>) is </a:t>
            </a:r>
            <a:r>
              <a:rPr lang="en-US" dirty="0"/>
              <a:t>probably the single largest loophole in the protection of agricultural land, contrary to its statement of purpose.</a:t>
            </a:r>
          </a:p>
          <a:p>
            <a:r>
              <a:rPr lang="en-US" dirty="0"/>
              <a:t> </a:t>
            </a:r>
          </a:p>
          <a:p>
            <a:r>
              <a:rPr lang="en-US" dirty="0" smtClean="0"/>
              <a:t>Under </a:t>
            </a:r>
            <a:r>
              <a:rPr lang="en-US" dirty="0"/>
              <a:t>HRS 205-45 a landowner may petition the LUC for a </a:t>
            </a:r>
            <a:r>
              <a:rPr lang="en-US" u="sng" dirty="0"/>
              <a:t>declaratory</a:t>
            </a:r>
            <a:r>
              <a:rPr lang="en-US" dirty="0"/>
              <a:t> </a:t>
            </a:r>
            <a:r>
              <a:rPr lang="en-US" u="sng" dirty="0"/>
              <a:t>order</a:t>
            </a:r>
            <a:r>
              <a:rPr lang="en-US" dirty="0"/>
              <a:t> to </a:t>
            </a:r>
            <a:r>
              <a:rPr lang="en-US" dirty="0" smtClean="0"/>
              <a:t>re-designate </a:t>
            </a:r>
            <a:r>
              <a:rPr lang="en-US" dirty="0"/>
              <a:t>land as Important Agricultural Land in return for </a:t>
            </a:r>
            <a:r>
              <a:rPr lang="en-US" dirty="0" smtClean="0"/>
              <a:t>re-designating </a:t>
            </a:r>
            <a:r>
              <a:rPr lang="en-US" dirty="0"/>
              <a:t>15% of that land as </a:t>
            </a:r>
            <a:r>
              <a:rPr lang="en-US" u="sng" dirty="0"/>
              <a:t>Urban</a:t>
            </a:r>
            <a:r>
              <a:rPr lang="en-US" dirty="0"/>
              <a:t>. </a:t>
            </a:r>
            <a:endParaRPr lang="en-US" dirty="0" smtClean="0"/>
          </a:p>
          <a:p>
            <a:endParaRPr lang="en-US" dirty="0"/>
          </a:p>
          <a:p>
            <a:r>
              <a:rPr lang="en-US" dirty="0" smtClean="0"/>
              <a:t>The issue never addressed in court is whether the IAL violates the constitutional protection of AGRICULTURAL LAND. </a:t>
            </a:r>
            <a:endParaRPr lang="en-US" dirty="0"/>
          </a:p>
        </p:txBody>
      </p:sp>
    </p:spTree>
    <p:extLst>
      <p:ext uri="{BB962C8B-B14F-4D97-AF65-F5344CB8AC3E}">
        <p14:creationId xmlns:p14="http://schemas.microsoft.com/office/powerpoint/2010/main" val="1063240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277" t="7554" r="3532" b="9157"/>
          <a:stretch/>
        </p:blipFill>
        <p:spPr>
          <a:xfrm>
            <a:off x="1379195" y="1542965"/>
            <a:ext cx="6459007" cy="4246566"/>
          </a:xfrm>
          <a:prstGeom prst="rect">
            <a:avLst/>
          </a:prstGeom>
        </p:spPr>
      </p:pic>
      <p:sp>
        <p:nvSpPr>
          <p:cNvPr id="3" name="TextBox 2"/>
          <p:cNvSpPr txBox="1"/>
          <p:nvPr/>
        </p:nvSpPr>
        <p:spPr>
          <a:xfrm>
            <a:off x="1406593" y="791954"/>
            <a:ext cx="6534061" cy="461665"/>
          </a:xfrm>
          <a:prstGeom prst="rect">
            <a:avLst/>
          </a:prstGeom>
          <a:noFill/>
        </p:spPr>
        <p:txBody>
          <a:bodyPr wrap="none" rtlCol="0">
            <a:spAutoFit/>
          </a:bodyPr>
          <a:lstStyle/>
          <a:p>
            <a:r>
              <a:rPr lang="en-US" sz="2400" dirty="0" smtClean="0"/>
              <a:t>Today’s LUC in Action – A Worst Case Example</a:t>
            </a:r>
            <a:endParaRPr lang="en-US" sz="2400" dirty="0"/>
          </a:p>
        </p:txBody>
      </p:sp>
    </p:spTree>
    <p:extLst>
      <p:ext uri="{BB962C8B-B14F-4D97-AF65-F5344CB8AC3E}">
        <p14:creationId xmlns:p14="http://schemas.microsoft.com/office/powerpoint/2010/main" val="304599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274" y="2068611"/>
            <a:ext cx="8148384" cy="4247317"/>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latin typeface="Zapf Dingbats"/>
                <a:ea typeface="Zapf Dingbats"/>
                <a:cs typeface="Zapf Dingbats"/>
                <a:sym typeface="Zapf Dingbats"/>
              </a:rPr>
              <a:t>✓</a:t>
            </a:r>
            <a:r>
              <a:rPr lang="en-US" dirty="0" smtClean="0"/>
              <a:t>Pursuant to the Federal CZM Act of 1972, the State CZM was </a:t>
            </a:r>
          </a:p>
          <a:p>
            <a:r>
              <a:rPr lang="en-US" dirty="0" smtClean="0"/>
              <a:t>	enacted in 1977 to treat the shore-line area as a unique ecosystem.</a:t>
            </a:r>
          </a:p>
          <a:p>
            <a:r>
              <a:rPr lang="en-US" dirty="0" smtClean="0"/>
              <a:t>CZM is a complex act with potentially far-reaching mauka-makai </a:t>
            </a:r>
          </a:p>
          <a:p>
            <a:r>
              <a:rPr lang="en-US" dirty="0" smtClean="0"/>
              <a:t>	possibilities.</a:t>
            </a:r>
            <a:endParaRPr lang="en-US" dirty="0"/>
          </a:p>
          <a:p>
            <a:r>
              <a:rPr lang="en-US" dirty="0" smtClean="0">
                <a:latin typeface="Zapf Dingbats"/>
                <a:ea typeface="Zapf Dingbats"/>
                <a:cs typeface="Zapf Dingbats"/>
                <a:sym typeface="Zapf Dingbats"/>
              </a:rPr>
              <a:t>✓</a:t>
            </a:r>
            <a:r>
              <a:rPr lang="en-US" dirty="0" smtClean="0"/>
              <a:t>Current projects include:</a:t>
            </a:r>
          </a:p>
          <a:p>
            <a:r>
              <a:rPr lang="en-US" dirty="0"/>
              <a:t>	</a:t>
            </a:r>
            <a:r>
              <a:rPr lang="en-US" dirty="0" smtClean="0">
                <a:latin typeface="Wingdings"/>
                <a:ea typeface="Wingdings"/>
                <a:cs typeface="Wingdings"/>
                <a:sym typeface="Wingdings"/>
              </a:rPr>
              <a:t></a:t>
            </a:r>
            <a:r>
              <a:rPr lang="en-US" dirty="0" smtClean="0"/>
              <a:t>Climate Change Adaptation</a:t>
            </a:r>
          </a:p>
          <a:p>
            <a:r>
              <a:rPr lang="en-US" dirty="0"/>
              <a:t>	</a:t>
            </a:r>
            <a:r>
              <a:rPr lang="en-US" dirty="0" smtClean="0">
                <a:latin typeface="Wingdings"/>
                <a:ea typeface="Wingdings"/>
                <a:cs typeface="Wingdings"/>
                <a:sym typeface="Wingdings"/>
              </a:rPr>
              <a:t></a:t>
            </a:r>
            <a:r>
              <a:rPr lang="en-US" dirty="0" smtClean="0"/>
              <a:t>Ocean Resources Management Plan</a:t>
            </a:r>
          </a:p>
          <a:p>
            <a:r>
              <a:rPr lang="en-US" dirty="0"/>
              <a:t>	</a:t>
            </a:r>
            <a:r>
              <a:rPr lang="en-US" dirty="0" smtClean="0">
                <a:latin typeface="Wingdings"/>
                <a:ea typeface="Wingdings"/>
                <a:cs typeface="Wingdings"/>
                <a:sym typeface="Wingdings"/>
              </a:rPr>
              <a:t></a:t>
            </a:r>
            <a:r>
              <a:rPr lang="en-US" dirty="0" smtClean="0"/>
              <a:t>Ocean Research Reserve program</a:t>
            </a:r>
          </a:p>
          <a:p>
            <a:r>
              <a:rPr lang="en-US" dirty="0" smtClean="0">
                <a:latin typeface="Zapf Dingbats"/>
                <a:ea typeface="Zapf Dingbats"/>
                <a:cs typeface="Zapf Dingbats"/>
                <a:sym typeface="Zapf Dingbats"/>
              </a:rPr>
              <a:t>✓</a:t>
            </a:r>
            <a:r>
              <a:rPr lang="en-US" dirty="0" smtClean="0"/>
              <a:t>CZM theoretically includes all islands and waters seaward 3 miles. </a:t>
            </a:r>
          </a:p>
          <a:p>
            <a:r>
              <a:rPr lang="en-US" dirty="0" smtClean="0">
                <a:latin typeface="Zapf Dingbats"/>
                <a:ea typeface="Zapf Dingbats"/>
                <a:cs typeface="Zapf Dingbats"/>
                <a:sym typeface="Zapf Dingbats"/>
              </a:rPr>
              <a:t>✓</a:t>
            </a:r>
            <a:r>
              <a:rPr lang="en-US" dirty="0" smtClean="0"/>
              <a:t>It creates a State shoreline setback zone of a minimum of 20 feet from</a:t>
            </a:r>
          </a:p>
          <a:p>
            <a:r>
              <a:rPr lang="en-US" dirty="0" smtClean="0"/>
              <a:t>	the high water mark, and a county zone, typically to the nearest major </a:t>
            </a:r>
          </a:p>
          <a:p>
            <a:r>
              <a:rPr lang="en-US" dirty="0" smtClean="0"/>
              <a:t>	roadway.  </a:t>
            </a:r>
          </a:p>
          <a:p>
            <a:r>
              <a:rPr lang="en-US" dirty="0" smtClean="0">
                <a:latin typeface="Zapf Dingbats"/>
                <a:ea typeface="Zapf Dingbats"/>
                <a:cs typeface="Zapf Dingbats"/>
                <a:sym typeface="Zapf Dingbats"/>
              </a:rPr>
              <a:t>✓</a:t>
            </a:r>
            <a:r>
              <a:rPr lang="en-US" dirty="0" smtClean="0"/>
              <a:t>The Office of State Planning is responsible for CZM. Counties can</a:t>
            </a:r>
          </a:p>
          <a:p>
            <a:r>
              <a:rPr lang="en-US" dirty="0" smtClean="0"/>
              <a:t>	receive administrative funds from the Federal government but the </a:t>
            </a:r>
          </a:p>
          <a:p>
            <a:r>
              <a:rPr lang="en-US" dirty="0" smtClean="0"/>
              <a:t>	City and County of Honolulu has opted out.  </a:t>
            </a:r>
            <a:endParaRPr lang="en-US" dirty="0"/>
          </a:p>
        </p:txBody>
      </p:sp>
      <p:sp>
        <p:nvSpPr>
          <p:cNvPr id="3" name="TextBox 2"/>
          <p:cNvSpPr txBox="1"/>
          <p:nvPr/>
        </p:nvSpPr>
        <p:spPr>
          <a:xfrm>
            <a:off x="898030" y="1081436"/>
            <a:ext cx="403187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Coastal Zone Management Law – 205 a </a:t>
            </a:r>
            <a:endParaRPr lang="en-US" dirty="0"/>
          </a:p>
        </p:txBody>
      </p:sp>
    </p:spTree>
    <p:extLst>
      <p:ext uri="{BB962C8B-B14F-4D97-AF65-F5344CB8AC3E}">
        <p14:creationId xmlns:p14="http://schemas.microsoft.com/office/powerpoint/2010/main" val="74208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803" y="889843"/>
            <a:ext cx="7410093" cy="4708982"/>
          </a:xfrm>
          <a:prstGeom prst="rect">
            <a:avLst/>
          </a:prstGeom>
        </p:spPr>
        <p:txBody>
          <a:bodyPr wrap="square">
            <a:spAutoFit/>
          </a:bodyPr>
          <a:lstStyle/>
          <a:p>
            <a:r>
              <a:rPr lang="en-US" sz="2400" b="1" dirty="0" smtClean="0">
                <a:solidFill>
                  <a:schemeClr val="accent1">
                    <a:lumMod val="40000"/>
                    <a:lumOff val="60000"/>
                  </a:schemeClr>
                </a:solidFill>
              </a:rPr>
              <a:t>The Constitutional  Basis of</a:t>
            </a:r>
          </a:p>
          <a:p>
            <a:r>
              <a:rPr lang="en-US" sz="2400" b="1" dirty="0" smtClean="0">
                <a:solidFill>
                  <a:schemeClr val="accent1">
                    <a:lumMod val="40000"/>
                    <a:lumOff val="60000"/>
                  </a:schemeClr>
                </a:solidFill>
              </a:rPr>
              <a:t> </a:t>
            </a:r>
            <a:r>
              <a:rPr lang="en-US" sz="2400" b="1" dirty="0">
                <a:solidFill>
                  <a:schemeClr val="accent1">
                    <a:lumMod val="40000"/>
                    <a:lumOff val="60000"/>
                  </a:schemeClr>
                </a:solidFill>
              </a:rPr>
              <a:t>T</a:t>
            </a:r>
            <a:r>
              <a:rPr lang="en-US" sz="2400" b="1" dirty="0" smtClean="0">
                <a:solidFill>
                  <a:schemeClr val="accent1">
                    <a:lumMod val="40000"/>
                    <a:lumOff val="60000"/>
                  </a:schemeClr>
                </a:solidFill>
              </a:rPr>
              <a:t>he Public Trust Doctrine</a:t>
            </a:r>
          </a:p>
          <a:p>
            <a:endParaRPr lang="en-US" dirty="0"/>
          </a:p>
          <a:p>
            <a:r>
              <a:rPr lang="en-US" dirty="0" smtClean="0"/>
              <a:t>State of Hawai`i Constitution, Article </a:t>
            </a:r>
            <a:r>
              <a:rPr lang="en-US" u="sng" dirty="0"/>
              <a:t>Xl</a:t>
            </a:r>
            <a:r>
              <a:rPr lang="en-US" dirty="0"/>
              <a:t>, </a:t>
            </a:r>
            <a:r>
              <a:rPr lang="en-US" dirty="0" smtClean="0"/>
              <a:t>Section 1:  </a:t>
            </a:r>
          </a:p>
          <a:p>
            <a:endParaRPr lang="en-US" b="1" dirty="0"/>
          </a:p>
          <a:p>
            <a:r>
              <a:rPr lang="en-US" b="1" dirty="0" smtClean="0"/>
              <a:t>CONSERVATION </a:t>
            </a:r>
            <a:r>
              <a:rPr lang="en-US" b="1" dirty="0"/>
              <a:t>AND DEVELOPMENT OF </a:t>
            </a:r>
            <a:r>
              <a:rPr lang="en-US" b="1" dirty="0" smtClean="0"/>
              <a:t>RESOURCES: </a:t>
            </a:r>
            <a:r>
              <a:rPr lang="en-US" b="1" dirty="0"/>
              <a:t>	</a:t>
            </a:r>
            <a:endParaRPr lang="en-US" b="1" dirty="0" smtClean="0"/>
          </a:p>
          <a:p>
            <a:endParaRPr lang="en-US" b="1" dirty="0"/>
          </a:p>
          <a:p>
            <a:r>
              <a:rPr lang="en-US" dirty="0" smtClean="0"/>
              <a:t>For </a:t>
            </a:r>
            <a:r>
              <a:rPr lang="en-US" dirty="0"/>
              <a:t>the benefit of present and future generations, the State and its political 	subdivisions shall conserve and protect Hawaii’s natural beauty and all natural </a:t>
            </a:r>
            <a:r>
              <a:rPr lang="en-US" dirty="0" smtClean="0"/>
              <a:t>resources</a:t>
            </a:r>
            <a:r>
              <a:rPr lang="en-US" dirty="0"/>
              <a:t>, including land, water, air, minerals and energy sources, and shall promote 	the development and utilization of these resources in a manner consistent with their </a:t>
            </a:r>
            <a:r>
              <a:rPr lang="en-US" dirty="0" smtClean="0"/>
              <a:t>conservation </a:t>
            </a:r>
            <a:r>
              <a:rPr lang="en-US" dirty="0"/>
              <a:t>and in furtherance of the self-sufficiency of the State.</a:t>
            </a:r>
          </a:p>
          <a:p>
            <a:r>
              <a:rPr lang="en-US" dirty="0"/>
              <a:t> </a:t>
            </a:r>
          </a:p>
          <a:p>
            <a:r>
              <a:rPr lang="en-US" dirty="0" smtClean="0"/>
              <a:t>All </a:t>
            </a:r>
            <a:r>
              <a:rPr lang="en-US" dirty="0"/>
              <a:t>public natural resources are held in trust by the State for the benefit of the people.</a:t>
            </a:r>
          </a:p>
        </p:txBody>
      </p:sp>
    </p:spTree>
    <p:extLst>
      <p:ext uri="{BB962C8B-B14F-4D97-AF65-F5344CB8AC3E}">
        <p14:creationId xmlns:p14="http://schemas.microsoft.com/office/powerpoint/2010/main" val="29844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otated SMA Maui.pdf"/>
          <p:cNvPicPr>
            <a:picLocks noChangeAspect="1"/>
          </p:cNvPicPr>
          <p:nvPr/>
        </p:nvPicPr>
        <p:blipFill rotWithShape="1">
          <a:blip r:embed="rId2">
            <a:extLst>
              <a:ext uri="{28A0092B-C50C-407E-A947-70E740481C1C}">
                <a14:useLocalDpi xmlns:a14="http://schemas.microsoft.com/office/drawing/2010/main" val="0"/>
              </a:ext>
            </a:extLst>
          </a:blip>
          <a:srcRect l="11458" t="3226" r="2378" b="1698"/>
          <a:stretch/>
        </p:blipFill>
        <p:spPr>
          <a:xfrm rot="5400000">
            <a:off x="2174926" y="201604"/>
            <a:ext cx="4728138" cy="7041100"/>
          </a:xfrm>
          <a:prstGeom prst="rect">
            <a:avLst/>
          </a:prstGeom>
        </p:spPr>
      </p:pic>
      <p:sp>
        <p:nvSpPr>
          <p:cNvPr id="3" name="TextBox 2"/>
          <p:cNvSpPr txBox="1"/>
          <p:nvPr/>
        </p:nvSpPr>
        <p:spPr>
          <a:xfrm>
            <a:off x="1799446" y="640995"/>
            <a:ext cx="5545108"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000" dirty="0" smtClean="0"/>
              <a:t>CZM - Special Management Areas, Maui County</a:t>
            </a:r>
            <a:endParaRPr lang="en-US" sz="2000" dirty="0"/>
          </a:p>
        </p:txBody>
      </p:sp>
    </p:spTree>
    <p:extLst>
      <p:ext uri="{BB962C8B-B14F-4D97-AF65-F5344CB8AC3E}">
        <p14:creationId xmlns:p14="http://schemas.microsoft.com/office/powerpoint/2010/main" val="890255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7590" y="1524000"/>
            <a:ext cx="3082895"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STATE WATER CODE - 1987</a:t>
            </a:r>
            <a:endParaRPr lang="en-US" dirty="0"/>
          </a:p>
        </p:txBody>
      </p:sp>
      <p:sp>
        <p:nvSpPr>
          <p:cNvPr id="3" name="TextBox 2"/>
          <p:cNvSpPr txBox="1"/>
          <p:nvPr/>
        </p:nvSpPr>
        <p:spPr>
          <a:xfrm>
            <a:off x="1739735" y="2202418"/>
            <a:ext cx="4365298" cy="369332"/>
          </a:xfrm>
          <a:prstGeom prst="rect">
            <a:avLst/>
          </a:prstGeom>
          <a:noFill/>
        </p:spPr>
        <p:txBody>
          <a:bodyPr wrap="none" rtlCol="0">
            <a:spAutoFit/>
          </a:bodyPr>
          <a:lstStyle/>
          <a:p>
            <a:r>
              <a:rPr lang="en-US" dirty="0" smtClean="0"/>
              <a:t>Declares all water of Hawaii a public trust</a:t>
            </a:r>
            <a:endParaRPr lang="en-US" dirty="0"/>
          </a:p>
        </p:txBody>
      </p:sp>
      <p:sp>
        <p:nvSpPr>
          <p:cNvPr id="4" name="TextBox 3"/>
          <p:cNvSpPr txBox="1"/>
          <p:nvPr/>
        </p:nvSpPr>
        <p:spPr>
          <a:xfrm>
            <a:off x="1754562" y="2690336"/>
            <a:ext cx="5634876" cy="1477328"/>
          </a:xfrm>
          <a:prstGeom prst="rect">
            <a:avLst/>
          </a:prstGeom>
          <a:noFill/>
        </p:spPr>
        <p:txBody>
          <a:bodyPr wrap="none" rtlCol="0">
            <a:spAutoFit/>
          </a:bodyPr>
          <a:lstStyle/>
          <a:p>
            <a:r>
              <a:rPr lang="en-US" dirty="0" smtClean="0"/>
              <a:t>Mandates “</a:t>
            </a:r>
            <a:r>
              <a:rPr lang="en-US" dirty="0"/>
              <a:t>protection of traditional and customary </a:t>
            </a:r>
            <a:endParaRPr lang="en-US" dirty="0" smtClean="0"/>
          </a:p>
          <a:p>
            <a:r>
              <a:rPr lang="en-US" dirty="0" smtClean="0"/>
              <a:t>Hawaiian </a:t>
            </a:r>
            <a:r>
              <a:rPr lang="en-US" dirty="0"/>
              <a:t>rights, the protection and procreation of </a:t>
            </a:r>
            <a:endParaRPr lang="en-US" dirty="0" smtClean="0"/>
          </a:p>
          <a:p>
            <a:r>
              <a:rPr lang="en-US" dirty="0" smtClean="0"/>
              <a:t>fish </a:t>
            </a:r>
            <a:r>
              <a:rPr lang="en-US" dirty="0"/>
              <a:t>and wildlife, the maintenance of proper ecological </a:t>
            </a:r>
            <a:endParaRPr lang="en-US" dirty="0" smtClean="0"/>
          </a:p>
          <a:p>
            <a:r>
              <a:rPr lang="en-US" dirty="0" smtClean="0"/>
              <a:t>balance </a:t>
            </a:r>
            <a:r>
              <a:rPr lang="en-US" dirty="0"/>
              <a:t>and scenic beauty, and the preservation and </a:t>
            </a:r>
            <a:endParaRPr lang="en-US" dirty="0" smtClean="0"/>
          </a:p>
          <a:p>
            <a:r>
              <a:rPr lang="en-US" dirty="0" smtClean="0"/>
              <a:t>enhancement </a:t>
            </a:r>
            <a:r>
              <a:rPr lang="en-US" dirty="0"/>
              <a:t>of waters for municipal </a:t>
            </a:r>
            <a:r>
              <a:rPr lang="en-US" dirty="0" smtClean="0"/>
              <a:t>uses.” </a:t>
            </a:r>
            <a:endParaRPr lang="en-US" dirty="0"/>
          </a:p>
        </p:txBody>
      </p:sp>
      <p:sp>
        <p:nvSpPr>
          <p:cNvPr id="5" name="TextBox 4"/>
          <p:cNvSpPr txBox="1"/>
          <p:nvPr/>
        </p:nvSpPr>
        <p:spPr>
          <a:xfrm>
            <a:off x="1768334" y="4217766"/>
            <a:ext cx="5314275" cy="923330"/>
          </a:xfrm>
          <a:prstGeom prst="rect">
            <a:avLst/>
          </a:prstGeom>
          <a:noFill/>
        </p:spPr>
        <p:txBody>
          <a:bodyPr wrap="none" rtlCol="0">
            <a:spAutoFit/>
          </a:bodyPr>
          <a:lstStyle/>
          <a:p>
            <a:r>
              <a:rPr lang="en-US" dirty="0" smtClean="0"/>
              <a:t>Prohibits discharge of any substance into the water</a:t>
            </a:r>
          </a:p>
          <a:p>
            <a:r>
              <a:rPr lang="en-US" dirty="0"/>
              <a:t>u</a:t>
            </a:r>
            <a:r>
              <a:rPr lang="en-US" dirty="0" smtClean="0"/>
              <a:t>nless it is treated to render it harmless to water </a:t>
            </a:r>
          </a:p>
          <a:p>
            <a:r>
              <a:rPr lang="en-US" dirty="0" smtClean="0"/>
              <a:t>quality</a:t>
            </a:r>
            <a:endParaRPr lang="en-US" dirty="0"/>
          </a:p>
        </p:txBody>
      </p:sp>
    </p:spTree>
    <p:extLst>
      <p:ext uri="{BB962C8B-B14F-4D97-AF65-F5344CB8AC3E}">
        <p14:creationId xmlns:p14="http://schemas.microsoft.com/office/powerpoint/2010/main" val="2749554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0581" y="1529310"/>
            <a:ext cx="3674316" cy="369332"/>
          </a:xfrm>
          <a:prstGeom prst="rect">
            <a:avLst/>
          </a:prstGeom>
          <a:noFill/>
        </p:spPr>
        <p:txBody>
          <a:bodyPr wrap="none" rtlCol="0">
            <a:spAutoFit/>
          </a:bodyPr>
          <a:lstStyle/>
          <a:p>
            <a:r>
              <a:rPr lang="en-US" dirty="0" smtClean="0"/>
              <a:t>Historic Preservation Law- HRS 6E</a:t>
            </a:r>
            <a:endParaRPr lang="en-US" dirty="0"/>
          </a:p>
        </p:txBody>
      </p:sp>
      <p:sp>
        <p:nvSpPr>
          <p:cNvPr id="5" name="TextBox 4"/>
          <p:cNvSpPr txBox="1"/>
          <p:nvPr/>
        </p:nvSpPr>
        <p:spPr>
          <a:xfrm>
            <a:off x="1679620" y="2362238"/>
            <a:ext cx="6426922" cy="2308324"/>
          </a:xfrm>
          <a:prstGeom prst="rect">
            <a:avLst/>
          </a:prstGeom>
          <a:noFill/>
        </p:spPr>
        <p:txBody>
          <a:bodyPr wrap="none" rtlCol="0">
            <a:spAutoFit/>
          </a:bodyPr>
          <a:lstStyle/>
          <a:p>
            <a:r>
              <a:rPr lang="en-US" dirty="0" smtClean="0"/>
              <a:t>Pursuant to the State Constitution’s protection of historic</a:t>
            </a:r>
          </a:p>
          <a:p>
            <a:r>
              <a:rPr lang="en-US" dirty="0"/>
              <a:t>a</a:t>
            </a:r>
            <a:r>
              <a:rPr lang="en-US" dirty="0" smtClean="0"/>
              <a:t>nd cultural sites, this legislative act declares that the State</a:t>
            </a:r>
          </a:p>
          <a:p>
            <a:r>
              <a:rPr lang="en-US" dirty="0" smtClean="0"/>
              <a:t>shall “provide leadership in preserving, restoring and </a:t>
            </a:r>
          </a:p>
          <a:p>
            <a:r>
              <a:rPr lang="en-US" dirty="0"/>
              <a:t>m</a:t>
            </a:r>
            <a:r>
              <a:rPr lang="en-US" dirty="0" smtClean="0"/>
              <a:t>aintaining historic and cultural property, to ensure the </a:t>
            </a:r>
          </a:p>
          <a:p>
            <a:r>
              <a:rPr lang="en-US" dirty="0"/>
              <a:t>a</a:t>
            </a:r>
            <a:r>
              <a:rPr lang="en-US" dirty="0" smtClean="0"/>
              <a:t>dministration of such historic and cultural property in a</a:t>
            </a:r>
          </a:p>
          <a:p>
            <a:r>
              <a:rPr lang="en-US" dirty="0"/>
              <a:t>s</a:t>
            </a:r>
            <a:r>
              <a:rPr lang="en-US" dirty="0" smtClean="0"/>
              <a:t>pirit of </a:t>
            </a:r>
            <a:r>
              <a:rPr lang="en-US" u="sng" dirty="0" smtClean="0"/>
              <a:t>stewardship</a:t>
            </a:r>
            <a:r>
              <a:rPr lang="en-US" dirty="0" smtClean="0"/>
              <a:t> and </a:t>
            </a:r>
            <a:r>
              <a:rPr lang="en-US" u="sng" dirty="0" smtClean="0"/>
              <a:t>trusteeship</a:t>
            </a:r>
            <a:r>
              <a:rPr lang="en-US" dirty="0" smtClean="0"/>
              <a:t> for </a:t>
            </a:r>
            <a:r>
              <a:rPr lang="en-US" u="sng" dirty="0" smtClean="0"/>
              <a:t>future</a:t>
            </a:r>
            <a:r>
              <a:rPr lang="en-US" dirty="0" smtClean="0"/>
              <a:t>  </a:t>
            </a:r>
            <a:r>
              <a:rPr lang="en-US" u="sng" dirty="0" smtClean="0"/>
              <a:t>generations</a:t>
            </a:r>
            <a:r>
              <a:rPr lang="en-US" dirty="0" smtClean="0"/>
              <a:t>…”</a:t>
            </a:r>
          </a:p>
          <a:p>
            <a:endParaRPr lang="en-US" dirty="0"/>
          </a:p>
          <a:p>
            <a:endParaRPr lang="en-US" dirty="0"/>
          </a:p>
        </p:txBody>
      </p:sp>
    </p:spTree>
    <p:extLst>
      <p:ext uri="{BB962C8B-B14F-4D97-AF65-F5344CB8AC3E}">
        <p14:creationId xmlns:p14="http://schemas.microsoft.com/office/powerpoint/2010/main" val="276798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46834" y="1800650"/>
            <a:ext cx="4739975" cy="369332"/>
          </a:xfrm>
          <a:prstGeom prst="rect">
            <a:avLst/>
          </a:prstGeom>
          <a:noFill/>
        </p:spPr>
        <p:txBody>
          <a:bodyPr wrap="none" rtlCol="0">
            <a:spAutoFit/>
          </a:bodyPr>
          <a:lstStyle/>
          <a:p>
            <a:r>
              <a:rPr lang="en-US" dirty="0" smtClean="0"/>
              <a:t>ADDITIONAL LAND USE PLANNING LAWS</a:t>
            </a:r>
            <a:endParaRPr lang="en-US" dirty="0"/>
          </a:p>
        </p:txBody>
      </p:sp>
      <p:sp>
        <p:nvSpPr>
          <p:cNvPr id="3" name="TextBox 2"/>
          <p:cNvSpPr txBox="1"/>
          <p:nvPr/>
        </p:nvSpPr>
        <p:spPr>
          <a:xfrm>
            <a:off x="1453197" y="2425750"/>
            <a:ext cx="5535177" cy="3139321"/>
          </a:xfrm>
          <a:prstGeom prst="rect">
            <a:avLst/>
          </a:prstGeom>
          <a:noFill/>
        </p:spPr>
        <p:txBody>
          <a:bodyPr wrap="none" rtlCol="0">
            <a:spAutoFit/>
          </a:bodyPr>
          <a:lstStyle/>
          <a:p>
            <a:r>
              <a:rPr lang="en-US" dirty="0" err="1" smtClean="0">
                <a:latin typeface="Wingdings"/>
                <a:ea typeface="Wingdings"/>
                <a:cs typeface="Wingdings"/>
                <a:sym typeface="Wingdings"/>
              </a:rPr>
              <a:t></a:t>
            </a:r>
            <a:r>
              <a:rPr lang="en-US" dirty="0" err="1" smtClean="0"/>
              <a:t>Office</a:t>
            </a:r>
            <a:r>
              <a:rPr lang="en-US" dirty="0" smtClean="0"/>
              <a:t> of State Planning – broad functions</a:t>
            </a:r>
          </a:p>
          <a:p>
            <a:r>
              <a:rPr lang="en-US" dirty="0" err="1" smtClean="0">
                <a:latin typeface="Wingdings"/>
                <a:ea typeface="Wingdings"/>
                <a:cs typeface="Wingdings"/>
                <a:sym typeface="Wingdings"/>
              </a:rPr>
              <a:t></a:t>
            </a:r>
            <a:r>
              <a:rPr lang="en-US" dirty="0" err="1" smtClean="0"/>
              <a:t>Quality</a:t>
            </a:r>
            <a:r>
              <a:rPr lang="en-US" dirty="0" smtClean="0"/>
              <a:t>  Growth Policy – HRS 223</a:t>
            </a:r>
          </a:p>
          <a:p>
            <a:r>
              <a:rPr lang="en-US" dirty="0" err="1" smtClean="0">
                <a:latin typeface="Wingdings"/>
                <a:ea typeface="Wingdings"/>
                <a:cs typeface="Wingdings"/>
                <a:sym typeface="Wingdings"/>
              </a:rPr>
              <a:t></a:t>
            </a:r>
            <a:r>
              <a:rPr lang="en-US" dirty="0" err="1" smtClean="0"/>
              <a:t>Cave</a:t>
            </a:r>
            <a:r>
              <a:rPr lang="en-US" dirty="0" smtClean="0"/>
              <a:t> Protection – HRS 6D</a:t>
            </a:r>
          </a:p>
          <a:p>
            <a:r>
              <a:rPr lang="en-US" dirty="0" err="1" smtClean="0">
                <a:latin typeface="Wingdings"/>
                <a:ea typeface="Wingdings"/>
                <a:cs typeface="Wingdings"/>
                <a:sym typeface="Wingdings"/>
              </a:rPr>
              <a:t></a:t>
            </a:r>
            <a:r>
              <a:rPr lang="en-US" dirty="0" err="1" smtClean="0"/>
              <a:t>Agribusiness</a:t>
            </a:r>
            <a:r>
              <a:rPr lang="en-US" dirty="0" smtClean="0"/>
              <a:t> Development Corporation –HRS  163D</a:t>
            </a:r>
          </a:p>
          <a:p>
            <a:r>
              <a:rPr lang="en-US" dirty="0" err="1" smtClean="0">
                <a:latin typeface="Wingdings"/>
                <a:ea typeface="Wingdings"/>
                <a:cs typeface="Wingdings"/>
                <a:sym typeface="Wingdings"/>
              </a:rPr>
              <a:t></a:t>
            </a:r>
            <a:r>
              <a:rPr lang="en-US" dirty="0" err="1" smtClean="0"/>
              <a:t>Public</a:t>
            </a:r>
            <a:r>
              <a:rPr lang="en-US" dirty="0" smtClean="0"/>
              <a:t> Land Management – HRS 171</a:t>
            </a:r>
          </a:p>
          <a:p>
            <a:r>
              <a:rPr lang="en-US" dirty="0" err="1" smtClean="0">
                <a:latin typeface="Wingdings"/>
                <a:ea typeface="Wingdings"/>
                <a:cs typeface="Wingdings"/>
                <a:sym typeface="Wingdings"/>
              </a:rPr>
              <a:t></a:t>
            </a:r>
            <a:r>
              <a:rPr lang="en-US" dirty="0" err="1" smtClean="0"/>
              <a:t>Oahu</a:t>
            </a:r>
            <a:r>
              <a:rPr lang="en-US" dirty="0" smtClean="0"/>
              <a:t> Land Development – HRS 206</a:t>
            </a:r>
          </a:p>
          <a:p>
            <a:r>
              <a:rPr lang="en-US" dirty="0" err="1" smtClean="0">
                <a:latin typeface="Wingdings"/>
                <a:ea typeface="Wingdings"/>
                <a:cs typeface="Wingdings"/>
                <a:sym typeface="Wingdings"/>
              </a:rPr>
              <a:t></a:t>
            </a:r>
            <a:r>
              <a:rPr lang="en-US" dirty="0" err="1" smtClean="0"/>
              <a:t>County</a:t>
            </a:r>
            <a:r>
              <a:rPr lang="en-US" dirty="0" smtClean="0"/>
              <a:t> Organization and Administration - HRS 46</a:t>
            </a:r>
          </a:p>
          <a:p>
            <a:r>
              <a:rPr lang="en-US" dirty="0" err="1" smtClean="0">
                <a:latin typeface="Wingdings"/>
                <a:ea typeface="Wingdings"/>
                <a:cs typeface="Wingdings"/>
              </a:rPr>
              <a:t></a:t>
            </a:r>
            <a:r>
              <a:rPr lang="en-US" dirty="0" err="1" smtClean="0"/>
              <a:t>State</a:t>
            </a:r>
            <a:r>
              <a:rPr lang="en-US" dirty="0" smtClean="0"/>
              <a:t> Environmental Policy – HRS 344</a:t>
            </a:r>
          </a:p>
          <a:p>
            <a:endParaRPr lang="en-US" dirty="0" smtClean="0"/>
          </a:p>
          <a:p>
            <a:r>
              <a:rPr lang="en-US" dirty="0" smtClean="0"/>
              <a:t>	</a:t>
            </a:r>
          </a:p>
          <a:p>
            <a:endParaRPr lang="en-US" dirty="0"/>
          </a:p>
        </p:txBody>
      </p:sp>
    </p:spTree>
    <p:extLst>
      <p:ext uri="{BB962C8B-B14F-4D97-AF65-F5344CB8AC3E}">
        <p14:creationId xmlns:p14="http://schemas.microsoft.com/office/powerpoint/2010/main" val="3844253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1064" y="1405153"/>
            <a:ext cx="4596130" cy="369332"/>
          </a:xfrm>
          <a:prstGeom prst="rect">
            <a:avLst/>
          </a:prstGeom>
          <a:noFill/>
        </p:spPr>
        <p:txBody>
          <a:bodyPr wrap="none" rtlCol="0">
            <a:spAutoFit/>
          </a:bodyPr>
          <a:lstStyle/>
          <a:p>
            <a:r>
              <a:rPr lang="en-US" dirty="0" smtClean="0"/>
              <a:t>Hawaii Community Development Authority</a:t>
            </a:r>
            <a:endParaRPr lang="en-US" dirty="0"/>
          </a:p>
        </p:txBody>
      </p:sp>
      <p:sp>
        <p:nvSpPr>
          <p:cNvPr id="3" name="TextBox 2"/>
          <p:cNvSpPr txBox="1"/>
          <p:nvPr/>
        </p:nvSpPr>
        <p:spPr>
          <a:xfrm>
            <a:off x="2044509" y="2179788"/>
            <a:ext cx="6240974" cy="1477328"/>
          </a:xfrm>
          <a:prstGeom prst="rect">
            <a:avLst/>
          </a:prstGeom>
          <a:noFill/>
        </p:spPr>
        <p:txBody>
          <a:bodyPr wrap="none" rtlCol="0">
            <a:spAutoFit/>
          </a:bodyPr>
          <a:lstStyle/>
          <a:p>
            <a:pPr lvl="0"/>
            <a:r>
              <a:rPr lang="en-US" dirty="0" smtClean="0"/>
              <a:t>Passed in 1976 when the legislature determined that</a:t>
            </a:r>
          </a:p>
          <a:p>
            <a:pPr lvl="0"/>
            <a:r>
              <a:rPr lang="en-US" dirty="0" smtClean="0"/>
              <a:t>many areas of the State are substantially undeveloped, </a:t>
            </a:r>
          </a:p>
          <a:p>
            <a:pPr lvl="0"/>
            <a:r>
              <a:rPr lang="en-US" dirty="0" smtClean="0"/>
              <a:t>blighted, or economically depressed, and in need of renewal, </a:t>
            </a:r>
          </a:p>
          <a:p>
            <a:pPr lvl="0"/>
            <a:r>
              <a:rPr lang="en-US" dirty="0" smtClean="0"/>
              <a:t>renovation, or improvement</a:t>
            </a:r>
          </a:p>
          <a:p>
            <a:endParaRPr lang="en-US" dirty="0"/>
          </a:p>
        </p:txBody>
      </p:sp>
      <p:sp>
        <p:nvSpPr>
          <p:cNvPr id="5" name="TextBox 4"/>
          <p:cNvSpPr txBox="1"/>
          <p:nvPr/>
        </p:nvSpPr>
        <p:spPr>
          <a:xfrm>
            <a:off x="2044509" y="3524474"/>
            <a:ext cx="5323051" cy="369332"/>
          </a:xfrm>
          <a:prstGeom prst="rect">
            <a:avLst/>
          </a:prstGeom>
          <a:noFill/>
        </p:spPr>
        <p:txBody>
          <a:bodyPr wrap="square" rtlCol="0">
            <a:spAutoFit/>
          </a:bodyPr>
          <a:lstStyle/>
          <a:p>
            <a:r>
              <a:rPr lang="en-US" dirty="0" smtClean="0"/>
              <a:t>Overseen by a Governor appointed board (HCDA) </a:t>
            </a:r>
            <a:endParaRPr lang="en-US" dirty="0"/>
          </a:p>
        </p:txBody>
      </p:sp>
      <p:sp>
        <p:nvSpPr>
          <p:cNvPr id="6" name="TextBox 5"/>
          <p:cNvSpPr txBox="1"/>
          <p:nvPr/>
        </p:nvSpPr>
        <p:spPr>
          <a:xfrm>
            <a:off x="2044510" y="4017295"/>
            <a:ext cx="6386952" cy="646331"/>
          </a:xfrm>
          <a:prstGeom prst="rect">
            <a:avLst/>
          </a:prstGeom>
          <a:noFill/>
        </p:spPr>
        <p:txBody>
          <a:bodyPr wrap="square" rtlCol="0">
            <a:spAutoFit/>
          </a:bodyPr>
          <a:lstStyle/>
          <a:p>
            <a:r>
              <a:rPr lang="en-US" dirty="0" smtClean="0"/>
              <a:t>The legislature has the power to create a Hawaii Community </a:t>
            </a:r>
          </a:p>
          <a:p>
            <a:r>
              <a:rPr lang="en-US" dirty="0" smtClean="0"/>
              <a:t>Development District on any island </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727819" y="1291167"/>
            <a:ext cx="7738850" cy="4889499"/>
          </a:xfrm>
          <a:prstGeom prst="rect">
            <a:avLst/>
          </a:prstGeom>
          <a:noFill/>
          <a:ln w="9525">
            <a:noFill/>
            <a:miter lim="800000"/>
            <a:headEnd/>
            <a:tailEnd/>
          </a:ln>
        </p:spPr>
      </p:pic>
      <p:sp>
        <p:nvSpPr>
          <p:cNvPr id="3" name="TextBox 2"/>
          <p:cNvSpPr txBox="1"/>
          <p:nvPr/>
        </p:nvSpPr>
        <p:spPr>
          <a:xfrm>
            <a:off x="1947295" y="338659"/>
            <a:ext cx="5850930" cy="830997"/>
          </a:xfrm>
          <a:prstGeom prst="rect">
            <a:avLst/>
          </a:prstGeom>
          <a:noFill/>
        </p:spPr>
        <p:txBody>
          <a:bodyPr wrap="none" rtlCol="0">
            <a:spAutoFit/>
          </a:bodyPr>
          <a:lstStyle/>
          <a:p>
            <a:r>
              <a:rPr lang="en-US" dirty="0" smtClean="0"/>
              <a:t>            </a:t>
            </a:r>
            <a:r>
              <a:rPr lang="en-US" sz="2400" dirty="0" smtClean="0"/>
              <a:t>  </a:t>
            </a:r>
            <a:r>
              <a:rPr lang="en-US" sz="2400" dirty="0" err="1" smtClean="0"/>
              <a:t>Kaka’ako</a:t>
            </a:r>
            <a:r>
              <a:rPr lang="en-US" sz="2400" dirty="0" smtClean="0"/>
              <a:t> Under State Control</a:t>
            </a:r>
          </a:p>
          <a:p>
            <a:r>
              <a:rPr lang="en-US" sz="2400" dirty="0" smtClean="0"/>
              <a:t>Hawai`i Community Development District</a:t>
            </a:r>
            <a:endParaRPr lang="en-US" sz="2400" dirty="0"/>
          </a:p>
        </p:txBody>
      </p:sp>
    </p:spTree>
    <p:extLst>
      <p:ext uri="{BB962C8B-B14F-4D97-AF65-F5344CB8AC3E}">
        <p14:creationId xmlns:p14="http://schemas.microsoft.com/office/powerpoint/2010/main" val="309669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akaako skyline2[2] copy.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0" y="1466466"/>
            <a:ext cx="7493000" cy="4587201"/>
          </a:xfrm>
          <a:prstGeom prst="rect">
            <a:avLst/>
          </a:prstGeom>
        </p:spPr>
      </p:pic>
      <p:sp>
        <p:nvSpPr>
          <p:cNvPr id="3" name="TextBox 2"/>
          <p:cNvSpPr txBox="1"/>
          <p:nvPr/>
        </p:nvSpPr>
        <p:spPr>
          <a:xfrm>
            <a:off x="2603484" y="719663"/>
            <a:ext cx="4770206" cy="461665"/>
          </a:xfrm>
          <a:prstGeom prst="rect">
            <a:avLst/>
          </a:prstGeom>
          <a:noFill/>
        </p:spPr>
        <p:txBody>
          <a:bodyPr wrap="none" rtlCol="0">
            <a:spAutoFit/>
          </a:bodyPr>
          <a:lstStyle/>
          <a:p>
            <a:r>
              <a:rPr lang="en-US" sz="2400" dirty="0" smtClean="0"/>
              <a:t>HCDA Permits for Kaka`ako in 3D</a:t>
            </a:r>
            <a:endParaRPr lang="en-US" sz="2400" dirty="0"/>
          </a:p>
        </p:txBody>
      </p:sp>
    </p:spTree>
    <p:extLst>
      <p:ext uri="{BB962C8B-B14F-4D97-AF65-F5344CB8AC3E}">
        <p14:creationId xmlns:p14="http://schemas.microsoft.com/office/powerpoint/2010/main" val="722310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803" y="1490008"/>
            <a:ext cx="7410093" cy="3877985"/>
          </a:xfrm>
          <a:prstGeom prst="rect">
            <a:avLst/>
          </a:prstGeom>
        </p:spPr>
        <p:txBody>
          <a:bodyPr wrap="square">
            <a:spAutoFit/>
          </a:bodyPr>
          <a:lstStyle/>
          <a:p>
            <a:r>
              <a:rPr lang="en-US" sz="2400" b="1" dirty="0" smtClean="0">
                <a:solidFill>
                  <a:schemeClr val="accent1">
                    <a:lumMod val="40000"/>
                    <a:lumOff val="60000"/>
                  </a:schemeClr>
                </a:solidFill>
              </a:rPr>
              <a:t>The Constitutional  Basis of</a:t>
            </a:r>
          </a:p>
          <a:p>
            <a:r>
              <a:rPr lang="en-US" sz="2400" b="1" dirty="0" smtClean="0">
                <a:solidFill>
                  <a:schemeClr val="accent1">
                    <a:lumMod val="40000"/>
                    <a:lumOff val="60000"/>
                  </a:schemeClr>
                </a:solidFill>
              </a:rPr>
              <a:t> Rights to a Healthy Environment</a:t>
            </a:r>
          </a:p>
          <a:p>
            <a:endParaRPr lang="en-US" dirty="0"/>
          </a:p>
          <a:p>
            <a:r>
              <a:rPr lang="en-US" dirty="0" smtClean="0"/>
              <a:t>State of Hawai’i Constitution, Article </a:t>
            </a:r>
            <a:r>
              <a:rPr lang="en-US" u="sng" dirty="0"/>
              <a:t>Xl</a:t>
            </a:r>
            <a:r>
              <a:rPr lang="en-US" dirty="0"/>
              <a:t>, </a:t>
            </a:r>
            <a:r>
              <a:rPr lang="en-US" dirty="0" smtClean="0"/>
              <a:t>Section 9:  </a:t>
            </a:r>
          </a:p>
          <a:p>
            <a:endParaRPr lang="en-US" b="1" dirty="0"/>
          </a:p>
          <a:p>
            <a:r>
              <a:rPr lang="en-US" dirty="0" smtClean="0"/>
              <a:t>Each </a:t>
            </a:r>
            <a:r>
              <a:rPr lang="en-US" dirty="0"/>
              <a:t>person has the right to a clean and </a:t>
            </a:r>
            <a:r>
              <a:rPr lang="en-US" dirty="0" smtClean="0"/>
              <a:t>healthful </a:t>
            </a:r>
            <a:r>
              <a:rPr lang="en-US" dirty="0"/>
              <a:t>environment, </a:t>
            </a:r>
            <a:endParaRPr lang="en-US" dirty="0" smtClean="0"/>
          </a:p>
          <a:p>
            <a:r>
              <a:rPr lang="en-US" dirty="0" smtClean="0"/>
              <a:t>as </a:t>
            </a:r>
            <a:r>
              <a:rPr lang="en-US" dirty="0"/>
              <a:t>defined by laws relating </a:t>
            </a:r>
            <a:r>
              <a:rPr lang="en-US" dirty="0" smtClean="0"/>
              <a:t>to </a:t>
            </a:r>
            <a:r>
              <a:rPr lang="en-US" dirty="0"/>
              <a:t>environmental quality, </a:t>
            </a:r>
            <a:r>
              <a:rPr lang="en-US" dirty="0" smtClean="0"/>
              <a:t>including</a:t>
            </a:r>
          </a:p>
          <a:p>
            <a:r>
              <a:rPr lang="en-US" dirty="0" smtClean="0"/>
              <a:t>control </a:t>
            </a:r>
            <a:r>
              <a:rPr lang="en-US" dirty="0"/>
              <a:t>of pollution and</a:t>
            </a:r>
            <a:r>
              <a:rPr lang="en-US" dirty="0" smtClean="0"/>
              <a:t> conservation</a:t>
            </a:r>
            <a:r>
              <a:rPr lang="en-US" dirty="0"/>
              <a:t>, protection and </a:t>
            </a:r>
            <a:endParaRPr lang="en-US" dirty="0" smtClean="0"/>
          </a:p>
          <a:p>
            <a:r>
              <a:rPr lang="en-US" dirty="0" smtClean="0"/>
              <a:t>enhancement </a:t>
            </a:r>
            <a:r>
              <a:rPr lang="en-US" dirty="0"/>
              <a:t>of natural resources. </a:t>
            </a:r>
          </a:p>
          <a:p>
            <a:r>
              <a:rPr lang="en-US" dirty="0"/>
              <a:t>     </a:t>
            </a:r>
            <a:endParaRPr lang="en-US" dirty="0" smtClean="0"/>
          </a:p>
          <a:p>
            <a:r>
              <a:rPr lang="en-US" dirty="0" smtClean="0"/>
              <a:t> </a:t>
            </a:r>
            <a:r>
              <a:rPr lang="en-US" dirty="0"/>
              <a:t>Any person may enforce this right against any party, public </a:t>
            </a:r>
            <a:r>
              <a:rPr lang="en-US" dirty="0" smtClean="0"/>
              <a:t>or </a:t>
            </a:r>
          </a:p>
          <a:p>
            <a:r>
              <a:rPr lang="en-US" dirty="0" smtClean="0"/>
              <a:t>private</a:t>
            </a:r>
            <a:r>
              <a:rPr lang="en-US" dirty="0"/>
              <a:t>, through appropriate legal proceedings, subject </a:t>
            </a:r>
          </a:p>
          <a:p>
            <a:r>
              <a:rPr lang="en-US" dirty="0" smtClean="0"/>
              <a:t>to </a:t>
            </a:r>
            <a:r>
              <a:rPr lang="en-US" dirty="0"/>
              <a:t>reasonable limitations and regulation as provided by law.</a:t>
            </a:r>
          </a:p>
        </p:txBody>
      </p:sp>
    </p:spTree>
    <p:extLst>
      <p:ext uri="{BB962C8B-B14F-4D97-AF65-F5344CB8AC3E}">
        <p14:creationId xmlns:p14="http://schemas.microsoft.com/office/powerpoint/2010/main" val="1137516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803" y="889843"/>
            <a:ext cx="7410093" cy="5262980"/>
          </a:xfrm>
          <a:prstGeom prst="rect">
            <a:avLst/>
          </a:prstGeom>
        </p:spPr>
        <p:txBody>
          <a:bodyPr wrap="square">
            <a:spAutoFit/>
          </a:bodyPr>
          <a:lstStyle/>
          <a:p>
            <a:r>
              <a:rPr lang="en-US" sz="2400" b="1" dirty="0" smtClean="0">
                <a:solidFill>
                  <a:schemeClr val="accent1">
                    <a:lumMod val="60000"/>
                    <a:lumOff val="40000"/>
                  </a:schemeClr>
                </a:solidFill>
              </a:rPr>
              <a:t>The Constitutional  Basis of</a:t>
            </a:r>
          </a:p>
          <a:p>
            <a:r>
              <a:rPr lang="en-US" sz="2400" b="1" dirty="0" smtClean="0">
                <a:solidFill>
                  <a:schemeClr val="accent1">
                    <a:lumMod val="60000"/>
                    <a:lumOff val="40000"/>
                  </a:schemeClr>
                </a:solidFill>
              </a:rPr>
              <a:t>Agricultural Lands Protection</a:t>
            </a:r>
          </a:p>
          <a:p>
            <a:endParaRPr lang="en-US" dirty="0"/>
          </a:p>
          <a:p>
            <a:r>
              <a:rPr lang="en-US" dirty="0" smtClean="0"/>
              <a:t>State of Hawai`i Constitution, Article </a:t>
            </a:r>
            <a:r>
              <a:rPr lang="en-US" u="sng" dirty="0" smtClean="0"/>
              <a:t>XL</a:t>
            </a:r>
            <a:r>
              <a:rPr lang="en-US" dirty="0" smtClean="0"/>
              <a:t>, Section 3:  </a:t>
            </a:r>
          </a:p>
          <a:p>
            <a:endParaRPr lang="en-US" b="1" dirty="0"/>
          </a:p>
          <a:p>
            <a:r>
              <a:rPr lang="en-US" dirty="0"/>
              <a:t>The </a:t>
            </a:r>
            <a:r>
              <a:rPr lang="en-US" i="1" dirty="0"/>
              <a:t>State shall conserve and protect agricultural lands</a:t>
            </a:r>
            <a:r>
              <a:rPr lang="en-US" dirty="0"/>
              <a:t>, promote diversified agriculture, increase agricultural self-sufficiency and assure the availability of agriculturally suitable lands. The legislature shall provide standards and criteria to accomplish the foregoing</a:t>
            </a:r>
            <a:r>
              <a:rPr lang="en-US" dirty="0" smtClean="0"/>
              <a:t>.</a:t>
            </a:r>
          </a:p>
          <a:p>
            <a:endParaRPr lang="en-US" dirty="0"/>
          </a:p>
          <a:p>
            <a:r>
              <a:rPr lang="en-US" i="1" dirty="0"/>
              <a:t>Lands identified by the State, as important agricultural lands</a:t>
            </a:r>
            <a:r>
              <a:rPr lang="en-US" dirty="0"/>
              <a:t> needed to fulfill the purposes above shall not be reclassified by the State or rezoned by its political subdivisions without meeting the standards and criteria established by the legislature and approved by a two-thirds vote of the body responsible for the reclassification or rezoning action. </a:t>
            </a:r>
          </a:p>
          <a:p>
            <a:endParaRPr lang="en-US" dirty="0"/>
          </a:p>
          <a:p>
            <a:endParaRPr lang="en-US" b="1" dirty="0" smtClean="0"/>
          </a:p>
          <a:p>
            <a:endParaRPr lang="en-US" b="1" dirty="0"/>
          </a:p>
        </p:txBody>
      </p:sp>
    </p:spTree>
    <p:extLst>
      <p:ext uri="{BB962C8B-B14F-4D97-AF65-F5344CB8AC3E}">
        <p14:creationId xmlns:p14="http://schemas.microsoft.com/office/powerpoint/2010/main" val="285532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3591" y="1824847"/>
            <a:ext cx="6921500" cy="3416320"/>
          </a:xfrm>
          <a:prstGeom prst="rect">
            <a:avLst/>
          </a:prstGeom>
          <a:scene3d>
            <a:camera prst="orthographicFront"/>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a:t>In 1961, the Hawaii State Legislature determined that a lack of adequate controls had caused </a:t>
            </a:r>
            <a:r>
              <a:rPr lang="en-US" dirty="0" smtClean="0"/>
              <a:t>the </a:t>
            </a:r>
            <a:r>
              <a:rPr lang="en-US" dirty="0"/>
              <a:t>development of Hawaii’s limited and valuable land for short-term gain for the few while 	resulting in long-term loss to the income and growth potential of our State’s economy. </a:t>
            </a:r>
            <a:r>
              <a:rPr lang="en-US" dirty="0" smtClean="0"/>
              <a:t>Development </a:t>
            </a:r>
            <a:r>
              <a:rPr lang="en-US" dirty="0"/>
              <a:t>of scattered subdivisions, </a:t>
            </a:r>
            <a:r>
              <a:rPr lang="en-US" dirty="0" smtClean="0"/>
              <a:t>creating </a:t>
            </a:r>
            <a:r>
              <a:rPr lang="en-US" dirty="0"/>
              <a:t>expensive yet reduced public </a:t>
            </a:r>
            <a:r>
              <a:rPr lang="en-US" dirty="0" smtClean="0"/>
              <a:t>services</a:t>
            </a:r>
            <a:r>
              <a:rPr lang="en-US" dirty="0"/>
              <a:t>, and the conversion of prime agricultural land to residential use, were key </a:t>
            </a:r>
            <a:r>
              <a:rPr lang="en-US" dirty="0" smtClean="0"/>
              <a:t>reasons</a:t>
            </a:r>
            <a:r>
              <a:rPr lang="en-US" dirty="0"/>
              <a:t> </a:t>
            </a:r>
            <a:r>
              <a:rPr lang="en-US" dirty="0" smtClean="0"/>
              <a:t>for </a:t>
            </a:r>
            <a:r>
              <a:rPr lang="en-US" dirty="0"/>
              <a:t>establishing the statewide zoning system.</a:t>
            </a:r>
          </a:p>
          <a:p>
            <a:r>
              <a:rPr lang="en-US" dirty="0"/>
              <a:t> </a:t>
            </a:r>
          </a:p>
          <a:p>
            <a:r>
              <a:rPr lang="en-US" dirty="0" smtClean="0"/>
              <a:t>To </a:t>
            </a:r>
            <a:r>
              <a:rPr lang="en-US" dirty="0"/>
              <a:t>administer </a:t>
            </a:r>
            <a:r>
              <a:rPr lang="en-US" dirty="0" smtClean="0"/>
              <a:t>the law</a:t>
            </a:r>
            <a:r>
              <a:rPr lang="en-US" dirty="0"/>
              <a:t>, the Legislature established the Land Use </a:t>
            </a:r>
            <a:r>
              <a:rPr lang="en-US" dirty="0" smtClean="0"/>
              <a:t>Commission</a:t>
            </a:r>
            <a:r>
              <a:rPr lang="en-US" dirty="0"/>
              <a:t>. </a:t>
            </a:r>
            <a:r>
              <a:rPr lang="en-US" dirty="0" smtClean="0"/>
              <a:t>It is </a:t>
            </a:r>
            <a:r>
              <a:rPr lang="en-US" dirty="0"/>
              <a:t>responsible for preserving and protecting Hawaii’s lands </a:t>
            </a:r>
            <a:r>
              <a:rPr lang="en-US" dirty="0" smtClean="0"/>
              <a:t>and encouraging </a:t>
            </a:r>
            <a:r>
              <a:rPr lang="en-US" dirty="0"/>
              <a:t>uses to which lands are best suited.</a:t>
            </a:r>
          </a:p>
        </p:txBody>
      </p:sp>
      <p:sp>
        <p:nvSpPr>
          <p:cNvPr id="3" name="TextBox 2"/>
          <p:cNvSpPr txBox="1"/>
          <p:nvPr/>
        </p:nvSpPr>
        <p:spPr>
          <a:xfrm>
            <a:off x="1104132" y="767831"/>
            <a:ext cx="3699676" cy="369332"/>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STATE LAND USE LAW (HRS 205)</a:t>
            </a:r>
            <a:endParaRPr lang="en-US" dirty="0"/>
          </a:p>
        </p:txBody>
      </p:sp>
      <p:sp>
        <p:nvSpPr>
          <p:cNvPr id="4" name="TextBox 3"/>
          <p:cNvSpPr txBox="1"/>
          <p:nvPr/>
        </p:nvSpPr>
        <p:spPr>
          <a:xfrm>
            <a:off x="1125278" y="1137163"/>
            <a:ext cx="2108269" cy="369332"/>
          </a:xfrm>
          <a:prstGeom prst="rect">
            <a:avLst/>
          </a:prstGeom>
          <a:noFill/>
        </p:spPr>
        <p:txBody>
          <a:bodyPr wrap="none" rtlCol="0">
            <a:spAutoFit/>
          </a:bodyPr>
          <a:lstStyle/>
          <a:p>
            <a:r>
              <a:rPr lang="en-US" dirty="0" smtClean="0"/>
              <a:t>Purpose of the Law</a:t>
            </a:r>
            <a:endParaRPr lang="en-US" dirty="0"/>
          </a:p>
        </p:txBody>
      </p:sp>
    </p:spTree>
    <p:extLst>
      <p:ext uri="{BB962C8B-B14F-4D97-AF65-F5344CB8AC3E}">
        <p14:creationId xmlns:p14="http://schemas.microsoft.com/office/powerpoint/2010/main" val="1335514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2268" y="1766929"/>
            <a:ext cx="6921500" cy="3693319"/>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square">
            <a:spAutoFit/>
          </a:bodyPr>
          <a:lstStyle/>
          <a:p>
            <a:endParaRPr lang="en-US" dirty="0" smtClean="0"/>
          </a:p>
          <a:p>
            <a:r>
              <a:rPr lang="en-US" dirty="0" smtClean="0"/>
              <a:t>The Law classifies all lands in Hawai`i into four districts:</a:t>
            </a:r>
          </a:p>
          <a:p>
            <a:endParaRPr lang="en-US" dirty="0"/>
          </a:p>
          <a:p>
            <a:pPr lvl="0"/>
            <a:r>
              <a:rPr lang="en-US" dirty="0" smtClean="0"/>
              <a:t>   </a:t>
            </a:r>
            <a:r>
              <a:rPr lang="en-US" u="sng" dirty="0" smtClean="0"/>
              <a:t>URBAN</a:t>
            </a:r>
            <a:r>
              <a:rPr lang="en-US" dirty="0" smtClean="0"/>
              <a:t> </a:t>
            </a:r>
            <a:r>
              <a:rPr lang="en-US" dirty="0"/>
              <a:t>– </a:t>
            </a:r>
            <a:r>
              <a:rPr lang="en-US" dirty="0" smtClean="0"/>
              <a:t>administered </a:t>
            </a:r>
            <a:r>
              <a:rPr lang="en-US" dirty="0"/>
              <a:t>by </a:t>
            </a:r>
            <a:r>
              <a:rPr lang="en-US" dirty="0" smtClean="0"/>
              <a:t>counties</a:t>
            </a:r>
            <a:endParaRPr lang="en-US" dirty="0"/>
          </a:p>
          <a:p>
            <a:pPr lvl="0"/>
            <a:r>
              <a:rPr lang="en-US" dirty="0" smtClean="0"/>
              <a:t>  </a:t>
            </a:r>
            <a:r>
              <a:rPr lang="en-US" u="sng" dirty="0" smtClean="0"/>
              <a:t> CONSERVATION </a:t>
            </a:r>
            <a:r>
              <a:rPr lang="en-US" dirty="0"/>
              <a:t>– </a:t>
            </a:r>
            <a:r>
              <a:rPr lang="en-US" dirty="0" smtClean="0"/>
              <a:t>administered </a:t>
            </a:r>
            <a:r>
              <a:rPr lang="en-US" dirty="0"/>
              <a:t>by state Board of </a:t>
            </a:r>
            <a:r>
              <a:rPr lang="en-US" dirty="0" smtClean="0"/>
              <a:t>Land and 	Natural Resources  </a:t>
            </a:r>
            <a:endParaRPr lang="en-US" dirty="0"/>
          </a:p>
          <a:p>
            <a:pPr lvl="0"/>
            <a:r>
              <a:rPr lang="en-US" dirty="0" smtClean="0"/>
              <a:t>  </a:t>
            </a:r>
            <a:r>
              <a:rPr lang="en-US" u="sng" dirty="0" smtClean="0"/>
              <a:t> RURAL </a:t>
            </a:r>
            <a:r>
              <a:rPr lang="en-US" dirty="0"/>
              <a:t>– jurisdiction shared by LUC and </a:t>
            </a:r>
            <a:r>
              <a:rPr lang="en-US" dirty="0" smtClean="0"/>
              <a:t>counties</a:t>
            </a:r>
          </a:p>
          <a:p>
            <a:r>
              <a:rPr lang="en-US" dirty="0" smtClean="0"/>
              <a:t>  </a:t>
            </a:r>
            <a:r>
              <a:rPr lang="en-US" u="sng" dirty="0" smtClean="0"/>
              <a:t> AGRICULTURAL </a:t>
            </a:r>
            <a:r>
              <a:rPr lang="en-US" dirty="0"/>
              <a:t>– city and state jurisdiction unclear</a:t>
            </a:r>
          </a:p>
          <a:p>
            <a:pPr lvl="0"/>
            <a:endParaRPr lang="en-US" dirty="0"/>
          </a:p>
          <a:p>
            <a:r>
              <a:rPr lang="en-US" dirty="0"/>
              <a:t>No amendment to </a:t>
            </a:r>
            <a:r>
              <a:rPr lang="en-US" dirty="0" smtClean="0"/>
              <a:t>a </a:t>
            </a:r>
            <a:r>
              <a:rPr lang="en-US" dirty="0"/>
              <a:t>land </a:t>
            </a:r>
            <a:r>
              <a:rPr lang="en-US" dirty="0" smtClean="0"/>
              <a:t>use </a:t>
            </a:r>
            <a:r>
              <a:rPr lang="en-US" dirty="0"/>
              <a:t>boundary </a:t>
            </a:r>
            <a:r>
              <a:rPr lang="en-US" dirty="0" smtClean="0"/>
              <a:t>shall </a:t>
            </a:r>
            <a:r>
              <a:rPr lang="en-US" dirty="0"/>
              <a:t>be adopted unless </a:t>
            </a:r>
            <a:r>
              <a:rPr lang="en-US" dirty="0" smtClean="0"/>
              <a:t>it conforms </a:t>
            </a:r>
            <a:r>
              <a:rPr lang="en-US" dirty="0"/>
              <a:t>to </a:t>
            </a:r>
            <a:r>
              <a:rPr lang="en-US" dirty="0" smtClean="0"/>
              <a:t>the </a:t>
            </a:r>
            <a:r>
              <a:rPr lang="en-US" dirty="0"/>
              <a:t>S</a:t>
            </a:r>
            <a:r>
              <a:rPr lang="en-US" dirty="0" smtClean="0"/>
              <a:t>tate </a:t>
            </a:r>
            <a:r>
              <a:rPr lang="en-US" dirty="0"/>
              <a:t>P</a:t>
            </a:r>
            <a:r>
              <a:rPr lang="en-US" dirty="0" smtClean="0"/>
              <a:t>lan</a:t>
            </a:r>
            <a:r>
              <a:rPr lang="en-US" dirty="0"/>
              <a:t>. (§</a:t>
            </a:r>
            <a:r>
              <a:rPr lang="en-US" dirty="0" smtClean="0"/>
              <a:t>226)</a:t>
            </a:r>
            <a:r>
              <a:rPr lang="en-US" dirty="0"/>
              <a:t>  </a:t>
            </a:r>
            <a:endParaRPr lang="en-US" dirty="0" smtClean="0"/>
          </a:p>
          <a:p>
            <a:endParaRPr lang="en-US" dirty="0"/>
          </a:p>
          <a:p>
            <a:endParaRPr lang="en-US" dirty="0"/>
          </a:p>
        </p:txBody>
      </p:sp>
      <p:sp>
        <p:nvSpPr>
          <p:cNvPr id="3" name="TextBox 2"/>
          <p:cNvSpPr txBox="1"/>
          <p:nvPr/>
        </p:nvSpPr>
        <p:spPr>
          <a:xfrm>
            <a:off x="1138198" y="725497"/>
            <a:ext cx="4090232" cy="400110"/>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sz="2000" dirty="0" smtClean="0"/>
              <a:t>STATE </a:t>
            </a:r>
            <a:r>
              <a:rPr lang="en-US" dirty="0" smtClean="0"/>
              <a:t>LAND</a:t>
            </a:r>
            <a:r>
              <a:rPr lang="en-US" sz="2000" dirty="0" smtClean="0"/>
              <a:t> USE LAW (HRS 205)</a:t>
            </a:r>
            <a:endParaRPr lang="en-US" sz="2000" dirty="0"/>
          </a:p>
        </p:txBody>
      </p:sp>
      <p:sp>
        <p:nvSpPr>
          <p:cNvPr id="4" name="TextBox 3"/>
          <p:cNvSpPr txBox="1"/>
          <p:nvPr/>
        </p:nvSpPr>
        <p:spPr>
          <a:xfrm>
            <a:off x="1162268" y="1242998"/>
            <a:ext cx="1589160" cy="369332"/>
          </a:xfrm>
          <a:prstGeom prst="rect">
            <a:avLst/>
          </a:prstGeom>
          <a:noFill/>
        </p:spPr>
        <p:txBody>
          <a:bodyPr wrap="none" rtlCol="0">
            <a:spAutoFit/>
          </a:bodyPr>
          <a:lstStyle/>
          <a:p>
            <a:r>
              <a:rPr lang="en-US" dirty="0" smtClean="0"/>
              <a:t>How it Works</a:t>
            </a:r>
            <a:endParaRPr lang="en-US" dirty="0"/>
          </a:p>
        </p:txBody>
      </p:sp>
    </p:spTree>
    <p:extLst>
      <p:ext uri="{BB962C8B-B14F-4D97-AF65-F5344CB8AC3E}">
        <p14:creationId xmlns:p14="http://schemas.microsoft.com/office/powerpoint/2010/main" val="370509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2750" y="666750"/>
            <a:ext cx="7004050" cy="539750"/>
          </a:xfrm>
        </p:spPr>
        <p:txBody>
          <a:bodyPr>
            <a:normAutofit/>
          </a:bodyPr>
          <a:lstStyle/>
          <a:p>
            <a:r>
              <a:rPr lang="en-US" sz="2400" dirty="0" smtClean="0"/>
              <a:t>Maui County Land Use Designations</a:t>
            </a:r>
            <a:endParaRPr lang="en-US" sz="2400" dirty="0"/>
          </a:p>
        </p:txBody>
      </p:sp>
      <p:pic>
        <p:nvPicPr>
          <p:cNvPr id="5" name="Picture Placeholder 4" descr="Maui Land Use Map.jpeg"/>
          <p:cNvPicPr>
            <a:picLocks noGrp="1" noChangeAspect="1"/>
          </p:cNvPicPr>
          <p:nvPr>
            <p:ph type="pic" idx="1"/>
          </p:nvPr>
        </p:nvPicPr>
        <p:blipFill>
          <a:blip r:embed="rId2">
            <a:extLst>
              <a:ext uri="{28A0092B-C50C-407E-A947-70E740481C1C}">
                <a14:useLocalDpi xmlns:a14="http://schemas.microsoft.com/office/drawing/2010/main" val="0"/>
              </a:ext>
            </a:extLst>
          </a:blip>
          <a:srcRect l="11513" r="11513"/>
          <a:stretch>
            <a:fillRect/>
          </a:stretch>
        </p:blipFill>
        <p:spPr>
          <a:xfrm>
            <a:off x="619126" y="1333500"/>
            <a:ext cx="6969124" cy="4686299"/>
          </a:xfrm>
        </p:spPr>
      </p:pic>
      <p:pic>
        <p:nvPicPr>
          <p:cNvPr id="6" name="Picture 5" descr="Maui Land Use Map.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538" y="247152"/>
            <a:ext cx="8662427" cy="6161463"/>
          </a:xfrm>
          <a:prstGeom prst="rect">
            <a:avLst/>
          </a:prstGeom>
        </p:spPr>
      </p:pic>
    </p:spTree>
    <p:extLst>
      <p:ext uri="{BB962C8B-B14F-4D97-AF65-F5344CB8AC3E}">
        <p14:creationId xmlns:p14="http://schemas.microsoft.com/office/powerpoint/2010/main" val="3717292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250" y="1242117"/>
            <a:ext cx="6921500" cy="4801315"/>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The stated goal was to slow development and shape future </a:t>
            </a:r>
            <a:r>
              <a:rPr lang="en-US" dirty="0"/>
              <a:t>growth. It attempted to create a policy </a:t>
            </a:r>
            <a:r>
              <a:rPr lang="en-US" dirty="0" smtClean="0"/>
              <a:t>framework encompassing the </a:t>
            </a:r>
            <a:r>
              <a:rPr lang="en-US" dirty="0"/>
              <a:t>economy, </a:t>
            </a:r>
            <a:r>
              <a:rPr lang="en-US" dirty="0" smtClean="0"/>
              <a:t>the environment, infrastructure, housing, health systems, social services, individual rights and well-being, public safety, and government.</a:t>
            </a:r>
          </a:p>
          <a:p>
            <a:endParaRPr lang="en-US" dirty="0"/>
          </a:p>
          <a:p>
            <a:r>
              <a:rPr lang="en-US" dirty="0" smtClean="0">
                <a:latin typeface="Wingdings"/>
                <a:ea typeface="Wingdings"/>
                <a:cs typeface="Wingdings"/>
                <a:sym typeface="Wingdings"/>
              </a:rPr>
              <a:t></a:t>
            </a:r>
            <a:r>
              <a:rPr lang="en-US" dirty="0" smtClean="0"/>
              <a:t>It aimed to involve broad public support in setting goals and encouraging more conscious, informed and transparent tradeoffs among conflicting goals.</a:t>
            </a:r>
          </a:p>
          <a:p>
            <a:endParaRPr lang="en-US" dirty="0"/>
          </a:p>
          <a:p>
            <a:r>
              <a:rPr lang="en-US" dirty="0" smtClean="0">
                <a:latin typeface="Wingdings"/>
                <a:ea typeface="Wingdings"/>
                <a:cs typeface="Wingdings"/>
                <a:sym typeface="Wingdings"/>
              </a:rPr>
              <a:t></a:t>
            </a:r>
            <a:r>
              <a:rPr lang="en-US" dirty="0" smtClean="0"/>
              <a:t>Implementation of the law was assigned to Functional Plans, which were developed by stakeholder groups and approved by the Legislature. </a:t>
            </a:r>
          </a:p>
          <a:p>
            <a:endParaRPr lang="en-US" dirty="0"/>
          </a:p>
          <a:p>
            <a:r>
              <a:rPr lang="en-US" dirty="0" smtClean="0">
                <a:latin typeface="Wingdings"/>
                <a:ea typeface="Wingdings"/>
                <a:cs typeface="Wingdings"/>
                <a:sym typeface="Wingdings"/>
              </a:rPr>
              <a:t></a:t>
            </a:r>
            <a:r>
              <a:rPr lang="en-US" dirty="0" smtClean="0"/>
              <a:t>Momentum behind this initiative floundered on a finding that the Functional Plans lacked the force of law. The State Plan was  abandoned when George R. </a:t>
            </a:r>
            <a:r>
              <a:rPr lang="en-US" dirty="0" err="1" smtClean="0"/>
              <a:t>Ariyoshi</a:t>
            </a:r>
            <a:r>
              <a:rPr lang="en-US" dirty="0" smtClean="0"/>
              <a:t> left office in 1986.</a:t>
            </a:r>
          </a:p>
        </p:txBody>
      </p:sp>
      <p:sp>
        <p:nvSpPr>
          <p:cNvPr id="3" name="TextBox 2"/>
          <p:cNvSpPr txBox="1"/>
          <p:nvPr/>
        </p:nvSpPr>
        <p:spPr>
          <a:xfrm>
            <a:off x="862616" y="541481"/>
            <a:ext cx="4705622" cy="646331"/>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HAWAI`I STATE PLANNING ACT - HRS 226 </a:t>
            </a:r>
          </a:p>
          <a:p>
            <a:pPr algn="ctr"/>
            <a:r>
              <a:rPr lang="en-US" dirty="0" smtClean="0"/>
              <a:t>1978</a:t>
            </a:r>
            <a:endParaRPr lang="en-US" dirty="0"/>
          </a:p>
        </p:txBody>
      </p:sp>
    </p:spTree>
    <p:extLst>
      <p:ext uri="{BB962C8B-B14F-4D97-AF65-F5344CB8AC3E}">
        <p14:creationId xmlns:p14="http://schemas.microsoft.com/office/powerpoint/2010/main" val="1218865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028" y="1720840"/>
            <a:ext cx="6921500" cy="3416320"/>
          </a:xfrm>
          <a:prstGeom prst="rect">
            <a:avLst/>
          </a:prstGeom>
          <a:scene3d>
            <a:camera prst="orthographicFront"/>
            <a:lightRig rig="threePt" dir="t"/>
          </a:scene3d>
          <a:sp3d>
            <a:bevelT w="139700" prst="cross"/>
          </a:sp3d>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Commissioners </a:t>
            </a:r>
            <a:r>
              <a:rPr lang="en-US" dirty="0"/>
              <a:t>are unpaid volunteers and are supposed to represent a cross-section of the community. </a:t>
            </a:r>
          </a:p>
          <a:p>
            <a:endParaRPr lang="en-US" dirty="0" smtClean="0"/>
          </a:p>
          <a:p>
            <a:r>
              <a:rPr lang="en-US" dirty="0" smtClean="0"/>
              <a:t>Nine members appointed by Gov</a:t>
            </a:r>
            <a:r>
              <a:rPr lang="en-US" dirty="0"/>
              <a:t>e</a:t>
            </a:r>
            <a:r>
              <a:rPr lang="en-US" dirty="0" smtClean="0"/>
              <a:t>rnor and confirmed by Senate</a:t>
            </a:r>
          </a:p>
          <a:p>
            <a:endParaRPr lang="en-US" dirty="0" smtClean="0"/>
          </a:p>
          <a:p>
            <a:r>
              <a:rPr lang="en-US" dirty="0" smtClean="0"/>
              <a:t>One member appointed from each of four counties</a:t>
            </a:r>
          </a:p>
          <a:p>
            <a:endParaRPr lang="en-US" dirty="0" smtClean="0"/>
          </a:p>
          <a:p>
            <a:r>
              <a:rPr lang="en-US" dirty="0" smtClean="0"/>
              <a:t>Five at-large members</a:t>
            </a:r>
          </a:p>
          <a:p>
            <a:endParaRPr lang="en-US" dirty="0" smtClean="0"/>
          </a:p>
          <a:p>
            <a:r>
              <a:rPr lang="en-US" dirty="0" smtClean="0"/>
              <a:t>“</a:t>
            </a:r>
            <a:r>
              <a:rPr lang="en-US" i="1" dirty="0"/>
              <a:t>One member shall have substantial experience or expertise in </a:t>
            </a:r>
            <a:r>
              <a:rPr lang="en-US" i="1" dirty="0" smtClean="0"/>
              <a:t>traditional </a:t>
            </a:r>
            <a:r>
              <a:rPr lang="en-US" i="1" dirty="0"/>
              <a:t>Hawaiian land usage and knowledge of cultural land practices</a:t>
            </a:r>
            <a:r>
              <a:rPr lang="en-US" dirty="0" smtClean="0"/>
              <a:t>.”</a:t>
            </a:r>
          </a:p>
        </p:txBody>
      </p:sp>
      <p:sp>
        <p:nvSpPr>
          <p:cNvPr id="3" name="TextBox 2"/>
          <p:cNvSpPr txBox="1"/>
          <p:nvPr/>
        </p:nvSpPr>
        <p:spPr>
          <a:xfrm>
            <a:off x="1121986" y="767831"/>
            <a:ext cx="2864887" cy="369332"/>
          </a:xfrm>
          <a:prstGeom prst="rect">
            <a:avLst/>
          </a:prstGeom>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wrap="none" rtlCol="0">
            <a:spAutoFit/>
          </a:bodyPr>
          <a:lstStyle/>
          <a:p>
            <a:pPr algn="ctr"/>
            <a:r>
              <a:rPr lang="en-US" dirty="0" smtClean="0"/>
              <a:t>LAND USE COMMISSION</a:t>
            </a:r>
            <a:endParaRPr lang="en-US" dirty="0"/>
          </a:p>
        </p:txBody>
      </p:sp>
      <p:sp>
        <p:nvSpPr>
          <p:cNvPr id="4" name="TextBox 3"/>
          <p:cNvSpPr txBox="1"/>
          <p:nvPr/>
        </p:nvSpPr>
        <p:spPr>
          <a:xfrm>
            <a:off x="1125278" y="1137163"/>
            <a:ext cx="1479892" cy="369332"/>
          </a:xfrm>
          <a:prstGeom prst="rect">
            <a:avLst/>
          </a:prstGeom>
          <a:noFill/>
        </p:spPr>
        <p:txBody>
          <a:bodyPr wrap="none" rtlCol="0">
            <a:spAutoFit/>
          </a:bodyPr>
          <a:lstStyle/>
          <a:p>
            <a:r>
              <a:rPr lang="en-US" smtClean="0"/>
              <a:t>Composition</a:t>
            </a:r>
            <a:endParaRPr lang="en-US" dirty="0"/>
          </a:p>
        </p:txBody>
      </p:sp>
    </p:spTree>
    <p:extLst>
      <p:ext uri="{BB962C8B-B14F-4D97-AF65-F5344CB8AC3E}">
        <p14:creationId xmlns:p14="http://schemas.microsoft.com/office/powerpoint/2010/main" val="11982039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6204</TotalTime>
  <Words>1205</Words>
  <Application>Microsoft Macintosh PowerPoint</Application>
  <PresentationFormat>On-screen Show (4:3)</PresentationFormat>
  <Paragraphs>197</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Paper</vt:lpstr>
      <vt:lpstr>Land and Water Laws  in Hawai`i</vt:lpstr>
      <vt:lpstr>PowerPoint Presentation</vt:lpstr>
      <vt:lpstr>PowerPoint Presentation</vt:lpstr>
      <vt:lpstr>PowerPoint Presentation</vt:lpstr>
      <vt:lpstr>PowerPoint Presentation</vt:lpstr>
      <vt:lpstr>PowerPoint Presentation</vt:lpstr>
      <vt:lpstr>Maui County Land Use Designations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 and Water Law in Hawai’i</dc:title>
  <dc:creator>Tom Coffman</dc:creator>
  <cp:lastModifiedBy>Adria Estribou</cp:lastModifiedBy>
  <cp:revision>98</cp:revision>
  <cp:lastPrinted>2015-11-17T06:19:01Z</cp:lastPrinted>
  <dcterms:created xsi:type="dcterms:W3CDTF">2015-11-19T18:44:33Z</dcterms:created>
  <dcterms:modified xsi:type="dcterms:W3CDTF">2016-10-27T03:48:53Z</dcterms:modified>
</cp:coreProperties>
</file>